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9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AyjKgz9tK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Sentence 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2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Clause Vs. Phrase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/>
              <a:t>Clause is a group of words that contains a subject and a verb</a:t>
            </a:r>
          </a:p>
          <a:p>
            <a:pPr marL="0" lvl="0" indent="0">
              <a:buNone/>
            </a:pPr>
            <a:r>
              <a:rPr lang="en-US" dirty="0"/>
              <a:t>Examples</a:t>
            </a:r>
          </a:p>
          <a:p>
            <a:pPr lvl="0"/>
            <a:r>
              <a:rPr lang="en-US" dirty="0"/>
              <a:t>I despise individuals of low character</a:t>
            </a:r>
          </a:p>
          <a:p>
            <a:pPr lvl="0"/>
            <a:r>
              <a:rPr lang="en-US" dirty="0"/>
              <a:t>Since she laughs at different pictures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/>
              <a:t>A phrase is a group of words that may have nouns or verbs but does not have </a:t>
            </a:r>
            <a:r>
              <a:rPr lang="en-US" dirty="0" smtClean="0"/>
              <a:t>both</a:t>
            </a:r>
          </a:p>
          <a:p>
            <a:pPr marL="0" lvl="0" indent="0">
              <a:buNone/>
            </a:pPr>
            <a:r>
              <a:rPr lang="en-US" dirty="0" smtClean="0"/>
              <a:t>Examples</a:t>
            </a:r>
            <a:endParaRPr lang="en-US" dirty="0"/>
          </a:p>
          <a:p>
            <a:pPr lvl="0"/>
            <a:r>
              <a:rPr lang="en-US" dirty="0"/>
              <a:t>Before the first test</a:t>
            </a:r>
          </a:p>
          <a:p>
            <a:pPr lvl="0"/>
            <a:r>
              <a:rPr lang="en-US" dirty="0"/>
              <a:t>After the devastation</a:t>
            </a:r>
          </a:p>
          <a:p>
            <a:pPr lvl="0"/>
            <a:r>
              <a:rPr lang="en-US" dirty="0"/>
              <a:t>Between ignorance and intelligence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55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Independent (I) CAN stand </a:t>
            </a:r>
            <a:r>
              <a:rPr lang="en-US" dirty="0" smtClean="0"/>
              <a:t>alone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Dependent (D) CAN’T stand alone begins with a subordinate conjunction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60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Coordinating</a:t>
            </a:r>
            <a:r>
              <a:rPr lang="en-US" dirty="0" smtClean="0"/>
              <a:t> Vs. Subordinating</a:t>
            </a:r>
          </a:p>
          <a:p>
            <a:r>
              <a:rPr lang="en-US" dirty="0" smtClean="0"/>
              <a:t>Coordinating Conjunctions –CONNECTS words, clauses, and phrases</a:t>
            </a:r>
          </a:p>
          <a:p>
            <a:r>
              <a:rPr lang="en-US" dirty="0" smtClean="0"/>
              <a:t>Subordinating Conjunctions-begins a dependent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64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Subordinating Conjunctions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19150" y="2859917"/>
          <a:ext cx="10553700" cy="236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7900">
                  <a:extLst>
                    <a:ext uri="{9D8B030D-6E8A-4147-A177-3AD203B41FA5}">
                      <a16:colId xmlns:a16="http://schemas.microsoft.com/office/drawing/2014/main" val="67562742"/>
                    </a:ext>
                  </a:extLst>
                </a:gridCol>
                <a:gridCol w="3517900">
                  <a:extLst>
                    <a:ext uri="{9D8B030D-6E8A-4147-A177-3AD203B41FA5}">
                      <a16:colId xmlns:a16="http://schemas.microsoft.com/office/drawing/2014/main" val="3505372342"/>
                    </a:ext>
                  </a:extLst>
                </a:gridCol>
                <a:gridCol w="3517900">
                  <a:extLst>
                    <a:ext uri="{9D8B030D-6E8A-4147-A177-3AD203B41FA5}">
                      <a16:colId xmlns:a16="http://schemas.microsoft.com/office/drawing/2014/main" val="4228469070"/>
                    </a:ext>
                  </a:extLst>
                </a:gridCol>
              </a:tblGrid>
              <a:tr h="2145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after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extLst>
                  <a:ext uri="{0D108BD9-81ED-4DB2-BD59-A6C34878D82A}">
                    <a16:rowId xmlns:a16="http://schemas.microsoft.com/office/drawing/2014/main" val="1081237321"/>
                  </a:ext>
                </a:extLst>
              </a:tr>
              <a:tr h="2145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although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 that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whenever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extLst>
                  <a:ext uri="{0D108BD9-81ED-4DB2-BD59-A6C34878D82A}">
                    <a16:rowId xmlns:a16="http://schemas.microsoft.com/office/drawing/2014/main" val="3782663593"/>
                  </a:ext>
                </a:extLst>
              </a:tr>
              <a:tr h="2145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supposing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where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extLst>
                  <a:ext uri="{0D108BD9-81ED-4DB2-BD59-A6C34878D82A}">
                    <a16:rowId xmlns:a16="http://schemas.microsoft.com/office/drawing/2014/main" val="3738931339"/>
                  </a:ext>
                </a:extLst>
              </a:tr>
              <a:tr h="2145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because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whereas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extLst>
                  <a:ext uri="{0D108BD9-81ED-4DB2-BD59-A6C34878D82A}">
                    <a16:rowId xmlns:a16="http://schemas.microsoft.com/office/drawing/2014/main" val="4024170024"/>
                  </a:ext>
                </a:extLst>
              </a:tr>
              <a:tr h="2145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before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that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wherever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extLst>
                  <a:ext uri="{0D108BD9-81ED-4DB2-BD59-A6C34878D82A}">
                    <a16:rowId xmlns:a16="http://schemas.microsoft.com/office/drawing/2014/main" val="3649247584"/>
                  </a:ext>
                </a:extLst>
              </a:tr>
              <a:tr h="2145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but that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though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whether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extLst>
                  <a:ext uri="{0D108BD9-81ED-4DB2-BD59-A6C34878D82A}">
                    <a16:rowId xmlns:a16="http://schemas.microsoft.com/office/drawing/2014/main" val="2495921775"/>
                  </a:ext>
                </a:extLst>
              </a:tr>
              <a:tr h="2145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though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which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extLst>
                  <a:ext uri="{0D108BD9-81ED-4DB2-BD59-A6C34878D82A}">
                    <a16:rowId xmlns:a16="http://schemas.microsoft.com/office/drawing/2014/main" val="3387558351"/>
                  </a:ext>
                </a:extLst>
              </a:tr>
              <a:tr h="2145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 order that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till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while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extLst>
                  <a:ext uri="{0D108BD9-81ED-4DB2-BD59-A6C34878D82A}">
                    <a16:rowId xmlns:a16="http://schemas.microsoft.com/office/drawing/2014/main" val="2927085269"/>
                  </a:ext>
                </a:extLst>
              </a:tr>
              <a:tr h="2145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unless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extLst>
                  <a:ext uri="{0D108BD9-81ED-4DB2-BD59-A6C34878D82A}">
                    <a16:rowId xmlns:a16="http://schemas.microsoft.com/office/drawing/2014/main" val="1519652893"/>
                  </a:ext>
                </a:extLst>
              </a:tr>
              <a:tr h="2145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 matter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until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extLst>
                  <a:ext uri="{0D108BD9-81ED-4DB2-BD59-A6C34878D82A}">
                    <a16:rowId xmlns:a16="http://schemas.microsoft.com/office/drawing/2014/main" val="2846490345"/>
                  </a:ext>
                </a:extLst>
              </a:tr>
              <a:tr h="2145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what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even though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6" marR="9516" marT="9516" marB="9516" anchor="ctr"/>
                </a:tc>
                <a:extLst>
                  <a:ext uri="{0D108BD9-81ED-4DB2-BD59-A6C34878D82A}">
                    <a16:rowId xmlns:a16="http://schemas.microsoft.com/office/drawing/2014/main" val="2411467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25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FUN begins,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Sentence= </a:t>
            </a:r>
          </a:p>
          <a:p>
            <a:r>
              <a:rPr lang="en-US" dirty="0"/>
              <a:t>Compound Sentence= </a:t>
            </a:r>
          </a:p>
          <a:p>
            <a:r>
              <a:rPr lang="en-US" dirty="0"/>
              <a:t>Complex= </a:t>
            </a:r>
          </a:p>
          <a:p>
            <a:r>
              <a:rPr lang="en-US" dirty="0"/>
              <a:t>Compound Complex=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6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finding sentence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Look for a comma</a:t>
            </a:r>
          </a:p>
          <a:p>
            <a:pPr lvl="1"/>
            <a:r>
              <a:rPr lang="en-US" dirty="0"/>
              <a:t>Is it followed by a FANBOY than you are dealing with a compound or a compound complex</a:t>
            </a:r>
          </a:p>
          <a:p>
            <a:pPr lvl="1"/>
            <a:r>
              <a:rPr lang="en-US" dirty="0"/>
              <a:t>If not you are dealing with a simple or complex</a:t>
            </a:r>
          </a:p>
          <a:p>
            <a:pPr lvl="0"/>
            <a:r>
              <a:rPr lang="en-US" dirty="0"/>
              <a:t>Look for a subordinating conjunction</a:t>
            </a:r>
          </a:p>
          <a:p>
            <a:pPr lvl="1"/>
            <a:r>
              <a:rPr lang="en-US" dirty="0"/>
              <a:t>If there is one you are dealing with a complex or compound complex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49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7288</TotalTime>
  <Words>218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Times New Roman</vt:lpstr>
      <vt:lpstr>Wingdings 2</vt:lpstr>
      <vt:lpstr>Quotable</vt:lpstr>
      <vt:lpstr>Sentence Types</vt:lpstr>
      <vt:lpstr>Clause Vs. Phrase</vt:lpstr>
      <vt:lpstr>Types of Clauses</vt:lpstr>
      <vt:lpstr>Conjunctions</vt:lpstr>
      <vt:lpstr>List of Subordinating Conjunctions</vt:lpstr>
      <vt:lpstr>The real FUN begins, FORMULAS</vt:lpstr>
      <vt:lpstr>Steps to finding sentence types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 Types</dc:title>
  <dc:creator>Penn Grow</dc:creator>
  <cp:lastModifiedBy>Penn Grow</cp:lastModifiedBy>
  <cp:revision>4</cp:revision>
  <dcterms:created xsi:type="dcterms:W3CDTF">2018-04-03T13:51:55Z</dcterms:created>
  <dcterms:modified xsi:type="dcterms:W3CDTF">2018-04-08T15:20:03Z</dcterms:modified>
</cp:coreProperties>
</file>