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0" r:id="rId5"/>
    <p:sldId id="258" r:id="rId6"/>
    <p:sldId id="271" r:id="rId7"/>
    <p:sldId id="259" r:id="rId8"/>
    <p:sldId id="260" r:id="rId9"/>
    <p:sldId id="272" r:id="rId10"/>
    <p:sldId id="261" r:id="rId11"/>
    <p:sldId id="273" r:id="rId12"/>
    <p:sldId id="262" r:id="rId13"/>
    <p:sldId id="263" r:id="rId14"/>
    <p:sldId id="274" r:id="rId15"/>
    <p:sldId id="264" r:id="rId16"/>
    <p:sldId id="275" r:id="rId17"/>
    <p:sldId id="265" r:id="rId18"/>
    <p:sldId id="266" r:id="rId19"/>
    <p:sldId id="276" r:id="rId20"/>
    <p:sldId id="267" r:id="rId21"/>
    <p:sldId id="27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Hyper, </a:t>
            </a:r>
            <a:r>
              <a:rPr lang="en-US" dirty="0" err="1" smtClean="0"/>
              <a:t>Brev</a:t>
            </a:r>
            <a:r>
              <a:rPr lang="en-US" dirty="0" smtClean="0"/>
              <a:t>, </a:t>
            </a:r>
            <a:r>
              <a:rPr lang="en-US" dirty="0" err="1" smtClean="0"/>
              <a:t>Medi</a:t>
            </a:r>
            <a:r>
              <a:rPr lang="en-US" dirty="0" smtClean="0"/>
              <a:t>, Trans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2 Quiz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86" y="857250"/>
            <a:ext cx="68424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36001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Brevity(</a:t>
            </a:r>
            <a:r>
              <a:rPr lang="en-US" sz="2800" b="1" dirty="0" err="1" smtClean="0"/>
              <a:t>adj</a:t>
            </a:r>
            <a:r>
              <a:rPr lang="en-US" sz="2800" b="1" dirty="0" smtClean="0"/>
              <a:t>): the use of concise and exact  words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450" y="5086351"/>
            <a:ext cx="2686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Association: males; they usually just tell you how it is.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762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Brevity: the use of concise and exact  words in language </a:t>
            </a:r>
          </a:p>
        </p:txBody>
      </p:sp>
    </p:spTree>
    <p:extLst>
      <p:ext uri="{BB962C8B-B14F-4D97-AF65-F5344CB8AC3E}">
        <p14:creationId xmlns:p14="http://schemas.microsoft.com/office/powerpoint/2010/main" val="25286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BRIEF.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u="sng" dirty="0" smtClean="0"/>
              <a:t>brief</a:t>
            </a:r>
            <a:r>
              <a:rPr lang="en-US" sz="3600" dirty="0" smtClean="0"/>
              <a:t> verb lecture did not prepare the students for the extensive test.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26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82616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450" y="1028701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Brief: lasting only a short period of 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4450" y="5257801"/>
            <a:ext cx="17716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Association: </a:t>
            </a:r>
            <a:r>
              <a:rPr lang="en-US" sz="1350" b="1" dirty="0" err="1">
                <a:solidFill>
                  <a:schemeClr val="bg1"/>
                </a:solidFill>
              </a:rPr>
              <a:t>Exploratories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125" y="863271"/>
            <a:ext cx="8760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Brief(n or </a:t>
            </a:r>
            <a:r>
              <a:rPr lang="en-US" sz="3200" b="1" dirty="0" err="1" smtClean="0"/>
              <a:t>adj</a:t>
            </a:r>
            <a:r>
              <a:rPr lang="en-US" sz="3200" b="1" dirty="0" smtClean="0"/>
              <a:t>): </a:t>
            </a:r>
            <a:r>
              <a:rPr lang="en-US" sz="3200" b="1" dirty="0"/>
              <a:t>lasting only a short period of time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12483" y="6142040"/>
            <a:ext cx="34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Association: </a:t>
            </a:r>
            <a:r>
              <a:rPr lang="en-US" sz="2400" b="1" dirty="0" err="1"/>
              <a:t>Exploratories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98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68" y="168453"/>
            <a:ext cx="290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Trans- across</a:t>
            </a:r>
            <a:endParaRPr lang="en-US" sz="3600" dirty="0"/>
          </a:p>
        </p:txBody>
      </p:sp>
      <p:pic>
        <p:nvPicPr>
          <p:cNvPr id="10244" name="Picture 4" descr="http://media-cdn.tripadvisor.com/media/photo-s/01/62/f3/ca/bridge-across-lake-c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097597"/>
            <a:ext cx="7589519" cy="4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TRANSLATE.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young girl translated the conversation for her foreign grandmother.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1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79" y="313491"/>
            <a:ext cx="872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Trans</a:t>
            </a:r>
            <a:r>
              <a:rPr lang="en-US" sz="3600" dirty="0" smtClean="0"/>
              <a:t>late-(v) express </a:t>
            </a:r>
            <a:r>
              <a:rPr lang="en-US" sz="3600" dirty="0"/>
              <a:t>the sense of (words or text) in another </a:t>
            </a:r>
            <a:r>
              <a:rPr lang="en-US" sz="3600" dirty="0" smtClean="0"/>
              <a:t>language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22481"/>
            <a:ext cx="792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What careers would need a translator?</a:t>
            </a:r>
            <a:endParaRPr lang="en-US" sz="2800" dirty="0"/>
          </a:p>
        </p:txBody>
      </p:sp>
      <p:pic>
        <p:nvPicPr>
          <p:cNvPr id="11268" name="Picture 4" descr="http://ackuna.com/img/how-to/main_image_android.jpg?1403198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28800"/>
            <a:ext cx="669798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TRANSFUSION.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After the car accident, the driver needed a </a:t>
            </a:r>
            <a:r>
              <a:rPr lang="en-US" sz="3600" u="sng" dirty="0" smtClean="0"/>
              <a:t>transfusion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0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98" y="220285"/>
            <a:ext cx="865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Transfusion- (n) </a:t>
            </a:r>
            <a:r>
              <a:rPr lang="en-US" sz="2800" dirty="0"/>
              <a:t>an act of transferring donated blood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968" y="5626100"/>
            <a:ext cx="8151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 When would you need a transfusion?</a:t>
            </a:r>
            <a:endParaRPr lang="en-US" sz="2800" dirty="0"/>
          </a:p>
        </p:txBody>
      </p:sp>
      <p:pic>
        <p:nvPicPr>
          <p:cNvPr id="12292" name="Picture 4" descr="http://i.dailymail.co.uk/i/pix/2010/10/18/article-1321698-0BAA9B22000005DC-712_468x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879752"/>
            <a:ext cx="44577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68" y="168453"/>
            <a:ext cx="290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Medi</a:t>
            </a:r>
            <a:r>
              <a:rPr lang="en-US" sz="3600" dirty="0" smtClean="0"/>
              <a:t>- middle</a:t>
            </a:r>
            <a:endParaRPr lang="en-US" sz="3600" dirty="0"/>
          </a:p>
        </p:txBody>
      </p:sp>
      <p:pic>
        <p:nvPicPr>
          <p:cNvPr id="10242" name="Picture 2" descr="http://www.flprobatelitigation.com/files/2014/09/stuck_in_the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8" y="982980"/>
            <a:ext cx="8134231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MEDIAN.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Mr. </a:t>
            </a:r>
            <a:r>
              <a:rPr lang="en-US" sz="3600" dirty="0" smtClean="0"/>
              <a:t>Mathews expected his students to be able to find the </a:t>
            </a:r>
            <a:r>
              <a:rPr lang="en-US" sz="3600" u="sng" dirty="0" smtClean="0"/>
              <a:t>median</a:t>
            </a:r>
            <a:r>
              <a:rPr lang="en-US" sz="3600" dirty="0" smtClean="0"/>
              <a:t> of the test scores.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93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Know </a:t>
            </a:r>
            <a:r>
              <a:rPr lang="en-US" sz="3600" dirty="0" smtClean="0"/>
              <a:t>one root, know many words</a:t>
            </a:r>
          </a:p>
          <a:p>
            <a:r>
              <a:rPr lang="en-US" sz="3600" dirty="0" smtClean="0"/>
              <a:t>Know one suffix, know part of speech </a:t>
            </a:r>
          </a:p>
          <a:p>
            <a:r>
              <a:rPr lang="en-US" sz="3600" dirty="0" smtClean="0"/>
              <a:t>Know one prefix, know definition </a:t>
            </a:r>
          </a:p>
          <a:p>
            <a:r>
              <a:rPr lang="en-US" sz="3600" dirty="0" smtClean="0"/>
              <a:t>Know roots, strengthen reading ability  </a:t>
            </a:r>
          </a:p>
          <a:p>
            <a:r>
              <a:rPr lang="en-US" sz="3600" dirty="0" smtClean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37" y="62031"/>
            <a:ext cx="8721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Medi</a:t>
            </a:r>
            <a:r>
              <a:rPr lang="en-US" sz="3600" dirty="0" smtClean="0"/>
              <a:t>an (n)-the </a:t>
            </a:r>
            <a:r>
              <a:rPr lang="en-US" sz="3600" dirty="0"/>
              <a:t>median value of a range of values.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22481"/>
            <a:ext cx="7925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Median often gets confused with mean</a:t>
            </a:r>
            <a:endParaRPr lang="en-US" sz="2800" dirty="0"/>
          </a:p>
        </p:txBody>
      </p:sp>
      <p:pic>
        <p:nvPicPr>
          <p:cNvPr id="11266" name="Picture 2" descr="http://tellier.edublogs.org/files/2011/02/boxdata2b-214iz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0260"/>
            <a:ext cx="829818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Mediterranean.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u="sng" dirty="0" smtClean="0"/>
              <a:t>Mediterranean</a:t>
            </a:r>
            <a:r>
              <a:rPr lang="en-US" sz="3600" dirty="0" smtClean="0"/>
              <a:t> is an excellent spot for many Europeans to vacation.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00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98" y="220285"/>
            <a:ext cx="8656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Medi</a:t>
            </a:r>
            <a:r>
              <a:rPr lang="en-US" sz="2800" dirty="0"/>
              <a:t>terranean </a:t>
            </a:r>
            <a:r>
              <a:rPr lang="en-US" sz="2800" dirty="0" smtClean="0"/>
              <a:t>Sea (n.)  </a:t>
            </a:r>
            <a:r>
              <a:rPr lang="en-US" sz="2800" dirty="0"/>
              <a:t>is a sea connected to the Atlantic Ocean surrounded by the Mediterranean region and almost completely enclosed by 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968" y="5626100"/>
            <a:ext cx="8151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 Have you ever been to the Mediterranean Sea or surrounding countries? Where?</a:t>
            </a:r>
            <a:endParaRPr lang="en-US" sz="2800" dirty="0"/>
          </a:p>
        </p:txBody>
      </p:sp>
      <p:pic>
        <p:nvPicPr>
          <p:cNvPr id="12290" name="Picture 2" descr="http://www.worldatlas.com/aatlas/infopage/meds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74" y="1844040"/>
            <a:ext cx="59912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 Over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90" b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8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Hyperbole.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u="sng" dirty="0" smtClean="0"/>
              <a:t>hyperbole</a:t>
            </a:r>
            <a:r>
              <a:rPr lang="en-US" sz="3600" dirty="0" smtClean="0"/>
              <a:t> in the poem made the extra large title make sense.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42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Hyper</a:t>
            </a:r>
            <a:r>
              <a:rPr lang="en-US" dirty="0" smtClean="0"/>
              <a:t>bole(n)- </a:t>
            </a:r>
            <a:r>
              <a:rPr lang="en-US" dirty="0" smtClean="0"/>
              <a:t>figure of speech, uses over exaggerations to prove a point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5381" r="-45381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9536" y="6026822"/>
            <a:ext cx="7445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Association/Leaf- Write your own example of a hyperbole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30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Hyperactive.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u="sng" dirty="0" smtClean="0"/>
              <a:t>hyperactive</a:t>
            </a:r>
            <a:r>
              <a:rPr lang="en-US" sz="3600" dirty="0" smtClean="0"/>
              <a:t> student gave an excellent rendition at the poetry battle.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3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1859C"/>
                </a:solidFill>
              </a:rPr>
              <a:t>Hyper</a:t>
            </a:r>
            <a:r>
              <a:rPr lang="en-US" dirty="0" smtClean="0"/>
              <a:t>active(</a:t>
            </a:r>
            <a:r>
              <a:rPr lang="en-US" dirty="0" err="1" smtClean="0"/>
              <a:t>adj</a:t>
            </a:r>
            <a:r>
              <a:rPr lang="en-US" dirty="0" smtClean="0"/>
              <a:t>)- </a:t>
            </a:r>
            <a:r>
              <a:rPr lang="en-US" dirty="0" smtClean="0"/>
              <a:t>displaying exaggerated physical activity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36" b="833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7667" y="6064886"/>
            <a:ext cx="7470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Association/Leaf- write the name of a hyperactive relative.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77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5" y="2600326"/>
            <a:ext cx="3834290" cy="26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650" y="1314451"/>
            <a:ext cx="554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/>
              <a:t>Brev</a:t>
            </a:r>
            <a:r>
              <a:rPr lang="en-US" sz="3300" b="1" dirty="0"/>
              <a:t>- Short</a:t>
            </a:r>
          </a:p>
        </p:txBody>
      </p:sp>
    </p:spTree>
    <p:extLst>
      <p:ext uri="{BB962C8B-B14F-4D97-AF65-F5344CB8AC3E}">
        <p14:creationId xmlns:p14="http://schemas.microsoft.com/office/powerpoint/2010/main" val="40220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2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BREVITY. 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98936"/>
            <a:ext cx="7924800" cy="41148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u="sng" dirty="0" smtClean="0"/>
              <a:t>brevity</a:t>
            </a:r>
            <a:r>
              <a:rPr lang="en-US" sz="3600" dirty="0" smtClean="0"/>
              <a:t> of the teacher’s lecture surprised the students.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90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148</TotalTime>
  <Words>479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 Black </vt:lpstr>
      <vt:lpstr>Hyper, Brev, Medi, Trans</vt:lpstr>
      <vt:lpstr>What is the purpose of Greek and latin?</vt:lpstr>
      <vt:lpstr>Hyper- Over </vt:lpstr>
      <vt:lpstr>Using context clues and prior knowledge predict the meaning of the vocabulary word Hyperbole. </vt:lpstr>
      <vt:lpstr>Hyperbole(n)- figure of speech, uses over exaggerations to prove a point</vt:lpstr>
      <vt:lpstr>Using context clues and prior knowledge predict the meaning of the vocabulary word Hyperactive. </vt:lpstr>
      <vt:lpstr>Hyperactive(adj)- displaying exaggerated physical activity </vt:lpstr>
      <vt:lpstr>PowerPoint Presentation</vt:lpstr>
      <vt:lpstr>Using context clues and prior knowledge predict the meaning of the vocabulary word BREVITY. </vt:lpstr>
      <vt:lpstr>PowerPoint Presentation</vt:lpstr>
      <vt:lpstr>Using context clues and prior knowledge predict the meaning of the vocabulary word BRIEF. </vt:lpstr>
      <vt:lpstr>PowerPoint Presentation</vt:lpstr>
      <vt:lpstr>PowerPoint Presentation</vt:lpstr>
      <vt:lpstr>Using context clues and prior knowledge predict the meaning of the vocabulary word TRANSLATE. </vt:lpstr>
      <vt:lpstr>PowerPoint Presentation</vt:lpstr>
      <vt:lpstr>Using context clues and prior knowledge predict the meaning of the vocabulary word TRANSFUSION. </vt:lpstr>
      <vt:lpstr>PowerPoint Presentation</vt:lpstr>
      <vt:lpstr>PowerPoint Presentation</vt:lpstr>
      <vt:lpstr>Using context clues and prior knowledge predict the meaning of the vocabulary word MEDIAN. </vt:lpstr>
      <vt:lpstr>PowerPoint Presentation</vt:lpstr>
      <vt:lpstr>Using context clues and prior knowledge predict the meaning of the vocabulary word Mediterranean. </vt:lpstr>
      <vt:lpstr>PowerPoint Presentation</vt:lpstr>
    </vt:vector>
  </TitlesOfParts>
  <Company>MTSU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Hyper, Luna, Octa, Gyro, Contra</dc:title>
  <dc:creator>Emily Snowdon</dc:creator>
  <cp:lastModifiedBy>Penn Grow</cp:lastModifiedBy>
  <cp:revision>24</cp:revision>
  <dcterms:created xsi:type="dcterms:W3CDTF">2015-09-14T02:48:42Z</dcterms:created>
  <dcterms:modified xsi:type="dcterms:W3CDTF">2018-01-01T22:30:50Z</dcterms:modified>
</cp:coreProperties>
</file>