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56" r:id="rId2"/>
    <p:sldId id="258" r:id="rId3"/>
    <p:sldId id="257" r:id="rId4"/>
    <p:sldId id="259" r:id="rId5"/>
    <p:sldId id="265" r:id="rId6"/>
    <p:sldId id="260" r:id="rId7"/>
    <p:sldId id="261" r:id="rId8"/>
    <p:sldId id="264" r:id="rId9"/>
    <p:sldId id="262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7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Quarter II, Section II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Culp, Clam, </a:t>
            </a:r>
            <a:r>
              <a:rPr lang="en-US" dirty="0" err="1" smtClean="0"/>
              <a:t>Cogn</a:t>
            </a:r>
            <a:r>
              <a:rPr lang="en-US" dirty="0" smtClean="0"/>
              <a:t>, </a:t>
            </a:r>
            <a:r>
              <a:rPr lang="en-US" dirty="0" err="1" smtClean="0"/>
              <a:t>Chron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9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3600" dirty="0" smtClean="0"/>
              <a:t>Context Clue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4114800"/>
          </a:xfrm>
        </p:spPr>
        <p:txBody>
          <a:bodyPr>
            <a:normAutofit fontScale="92500"/>
          </a:bodyPr>
          <a:lstStyle/>
          <a:p>
            <a:r>
              <a:rPr lang="en-US" sz="4000" spc="0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Context Clues: Using your knowledge of the root and the surrounding words; what does </a:t>
            </a:r>
            <a:r>
              <a:rPr lang="en-US" sz="4000" b="1" u="sng" spc="0" dirty="0" smtClean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exclaim </a:t>
            </a:r>
            <a:r>
              <a:rPr lang="en-US" sz="4000" spc="0" dirty="0" smtClean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mean?</a:t>
            </a:r>
          </a:p>
          <a:p>
            <a:endParaRPr lang="en-US" sz="4000" spc="0" dirty="0">
              <a:solidFill>
                <a:prstClr val="white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en-US" sz="4000" spc="0" dirty="0" smtClean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“I don’t understand the material!” the student </a:t>
            </a:r>
            <a:r>
              <a:rPr lang="en-US" sz="4000" b="1" u="sng" spc="0" dirty="0" smtClean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exclaimed</a:t>
            </a:r>
            <a:r>
              <a:rPr lang="en-US" sz="4000" spc="0" dirty="0" smtClean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. </a:t>
            </a:r>
          </a:p>
          <a:p>
            <a:endParaRPr lang="en-US" sz="4000" spc="0" dirty="0">
              <a:solidFill>
                <a:prstClr val="white"/>
              </a:solidFill>
              <a:latin typeface="Calibri Light" panose="020F0302020204030204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69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463" y="168453"/>
            <a:ext cx="8462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</a:t>
            </a:r>
            <a:r>
              <a:rPr lang="en-US" sz="2800" dirty="0" smtClean="0">
                <a:solidFill>
                  <a:srgbClr val="FF6600"/>
                </a:solidFill>
              </a:rPr>
              <a:t>claim</a:t>
            </a:r>
            <a:r>
              <a:rPr lang="en-US" sz="2800" dirty="0" smtClean="0"/>
              <a:t>- To </a:t>
            </a:r>
            <a:r>
              <a:rPr lang="en-US" sz="2800" dirty="0" smtClean="0">
                <a:solidFill>
                  <a:srgbClr val="FFC000"/>
                </a:solidFill>
              </a:rPr>
              <a:t>cry out </a:t>
            </a:r>
            <a:r>
              <a:rPr lang="en-US" sz="2800" dirty="0" smtClean="0"/>
              <a:t>suddenly out of anger, pain, or excitement </a:t>
            </a:r>
          </a:p>
          <a:p>
            <a:r>
              <a:rPr lang="en-US" sz="2800" dirty="0" smtClean="0"/>
              <a:t>Part of Speech: Verb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963" y="1295400"/>
            <a:ext cx="3677920" cy="459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969000"/>
            <a:ext cx="788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Association/Leaf</a:t>
            </a:r>
            <a:r>
              <a:rPr lang="en-US" dirty="0" smtClean="0"/>
              <a:t>- Write down three synonyms: Shout, Yell, Declare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02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858000" cy="529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04800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Culp- Blame</a:t>
            </a:r>
          </a:p>
        </p:txBody>
      </p:sp>
    </p:spTree>
    <p:extLst>
      <p:ext uri="{BB962C8B-B14F-4D97-AF65-F5344CB8AC3E}">
        <p14:creationId xmlns:p14="http://schemas.microsoft.com/office/powerpoint/2010/main" val="207351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935162"/>
          </a:xfrm>
        </p:spPr>
        <p:txBody>
          <a:bodyPr/>
          <a:lstStyle/>
          <a:p>
            <a:r>
              <a:rPr lang="en-US" dirty="0" smtClean="0"/>
              <a:t>Context Clues: Using your knowledge of the root and the other words in the sentence; figure out what the underlined word means.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3352800"/>
            <a:ext cx="79248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The severe drought is the </a:t>
            </a:r>
            <a:r>
              <a:rPr lang="en-US" sz="4400" u="sng" dirty="0">
                <a:solidFill>
                  <a:srgbClr val="92D050"/>
                </a:solidFill>
              </a:rPr>
              <a:t>culprit</a:t>
            </a:r>
            <a:r>
              <a:rPr lang="en-US" sz="4400" u="sng" dirty="0"/>
              <a:t> </a:t>
            </a:r>
            <a:r>
              <a:rPr lang="en-US" sz="4400" dirty="0"/>
              <a:t>behind the death of the orange trees.</a:t>
            </a:r>
          </a:p>
        </p:txBody>
      </p:sp>
    </p:spTree>
    <p:extLst>
      <p:ext uri="{BB962C8B-B14F-4D97-AF65-F5344CB8AC3E}">
        <p14:creationId xmlns:p14="http://schemas.microsoft.com/office/powerpoint/2010/main" val="2448058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43050"/>
            <a:ext cx="7391400" cy="439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04800"/>
            <a:ext cx="7391400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92D050"/>
                </a:solidFill>
              </a:rPr>
              <a:t>Culp</a:t>
            </a:r>
            <a:r>
              <a:rPr lang="en-US" sz="2700" b="1" dirty="0" smtClean="0"/>
              <a:t>rit- person </a:t>
            </a:r>
            <a:r>
              <a:rPr lang="en-US" sz="2700" b="1" dirty="0"/>
              <a:t>responsible </a:t>
            </a:r>
            <a:r>
              <a:rPr lang="en-US" sz="2700" b="1" dirty="0" smtClean="0"/>
              <a:t>or to </a:t>
            </a:r>
            <a:r>
              <a:rPr lang="en-US" sz="2700" b="1" dirty="0" smtClean="0">
                <a:solidFill>
                  <a:srgbClr val="92D050"/>
                </a:solidFill>
              </a:rPr>
              <a:t>blame</a:t>
            </a:r>
            <a:r>
              <a:rPr lang="en-US" sz="2700" b="1" dirty="0" smtClean="0"/>
              <a:t> for </a:t>
            </a:r>
            <a:r>
              <a:rPr lang="en-US" sz="2700" b="1" dirty="0"/>
              <a:t>a </a:t>
            </a:r>
            <a:r>
              <a:rPr lang="en-US" sz="2700" b="1" dirty="0" smtClean="0"/>
              <a:t>crime</a:t>
            </a:r>
          </a:p>
          <a:p>
            <a:r>
              <a:rPr lang="en-US" sz="2700" b="1" dirty="0" smtClean="0"/>
              <a:t>Part of Speech: Noun </a:t>
            </a:r>
            <a:endParaRPr lang="en-US" sz="2700" b="1" dirty="0"/>
          </a:p>
          <a:p>
            <a:endParaRPr lang="en-US" sz="27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60960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Association/Leaf: Handcuffs, Jail bars, Antagonists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4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935162"/>
          </a:xfrm>
        </p:spPr>
        <p:txBody>
          <a:bodyPr/>
          <a:lstStyle/>
          <a:p>
            <a:r>
              <a:rPr lang="en-US" dirty="0" smtClean="0"/>
              <a:t>Context Clues: Using your knowledge of the root and the other words in the sentence; figure out what the underline word means.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3352800"/>
            <a:ext cx="79248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defendant is </a:t>
            </a:r>
            <a:r>
              <a:rPr lang="en-US" sz="4000" i="1" u="sng" dirty="0">
                <a:solidFill>
                  <a:srgbClr val="92D050"/>
                </a:solidFill>
              </a:rPr>
              <a:t>culpable</a:t>
            </a:r>
            <a:r>
              <a:rPr lang="en-US" sz="4000" dirty="0"/>
              <a:t> for her actions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72536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50" y="1627998"/>
            <a:ext cx="3028950" cy="408700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able-deserving </a:t>
            </a:r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blame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“Blame”-able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of speech- Adjective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Associations: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Criminals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509655" cy="513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69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err="1" smtClean="0"/>
              <a:t>Chron</a:t>
            </a:r>
            <a:r>
              <a:rPr lang="en-US" sz="8000" dirty="0" smtClean="0"/>
              <a:t>- Time</a:t>
            </a:r>
            <a:endParaRPr lang="en-US" sz="8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264399" cy="466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7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935162"/>
          </a:xfrm>
        </p:spPr>
        <p:txBody>
          <a:bodyPr/>
          <a:lstStyle/>
          <a:p>
            <a:r>
              <a:rPr lang="en-US" dirty="0" smtClean="0"/>
              <a:t>Context Clues: Using your knowledge of the root and the other words in the sentence; figure out what the underline word means.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3352800"/>
            <a:ext cx="79248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The novel was difficult to understand because it wasn’t written in </a:t>
            </a:r>
            <a:r>
              <a:rPr lang="en-US" sz="4000" b="1" u="sng" dirty="0" smtClean="0">
                <a:solidFill>
                  <a:srgbClr val="FFC000"/>
                </a:solidFill>
              </a:rPr>
              <a:t>chronological</a:t>
            </a:r>
            <a:r>
              <a:rPr lang="en-US" sz="4000" dirty="0" smtClean="0"/>
              <a:t> order.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8495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18" y="533400"/>
            <a:ext cx="7924800" cy="73183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Chrono</a:t>
            </a:r>
            <a:r>
              <a:rPr lang="en-US" sz="4000" dirty="0" smtClean="0"/>
              <a:t>logical- </a:t>
            </a:r>
            <a:r>
              <a:rPr lang="en-US" sz="4000" dirty="0" smtClean="0">
                <a:solidFill>
                  <a:srgbClr val="00B0F0"/>
                </a:solidFill>
              </a:rPr>
              <a:t>time</a:t>
            </a:r>
            <a:r>
              <a:rPr lang="en-US" sz="4000" dirty="0" smtClean="0"/>
              <a:t> order</a:t>
            </a:r>
            <a:br>
              <a:rPr lang="en-US" sz="4000" dirty="0" smtClean="0"/>
            </a:br>
            <a:r>
              <a:rPr lang="en-US" sz="4000" dirty="0" smtClean="0"/>
              <a:t> Part of speech: Adjective </a:t>
            </a:r>
            <a:endParaRPr lang="en-US" sz="4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6133"/>
            <a:ext cx="6705600" cy="446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019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Association/Leaf- History, Social Studies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2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Cogn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Know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78351" r="-78351"/>
          <a:stretch>
            <a:fillRect/>
          </a:stretch>
        </p:blipFill>
        <p:spPr>
          <a:xfrm>
            <a:off x="457200" y="14478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935162"/>
          </a:xfrm>
        </p:spPr>
        <p:txBody>
          <a:bodyPr/>
          <a:lstStyle/>
          <a:p>
            <a:r>
              <a:rPr lang="en-US" dirty="0" smtClean="0"/>
              <a:t>Context Clues: Using your knowledge of the root and the other words in the sentence; figure out what the underline word means.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3352800"/>
            <a:ext cx="79248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The retired athlete suffered from </a:t>
            </a:r>
            <a:r>
              <a:rPr lang="en-US" sz="4000" b="1" u="sng" dirty="0" smtClean="0">
                <a:solidFill>
                  <a:srgbClr val="FFC000"/>
                </a:solidFill>
              </a:rPr>
              <a:t>chronic</a:t>
            </a:r>
            <a:r>
              <a:rPr lang="en-US" sz="4000" dirty="0" smtClean="0"/>
              <a:t> aches and pains.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6449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</a:rPr>
              <a:t>Chron</a:t>
            </a:r>
            <a:r>
              <a:rPr lang="en-US" sz="3200" b="1" dirty="0" smtClean="0"/>
              <a:t>ic- Persisting for a long </a:t>
            </a:r>
            <a:r>
              <a:rPr lang="en-US" sz="3200" b="1" dirty="0" smtClean="0">
                <a:solidFill>
                  <a:srgbClr val="00B0F0"/>
                </a:solidFill>
              </a:rPr>
              <a:t>time</a:t>
            </a:r>
            <a:br>
              <a:rPr lang="en-US" sz="3200" b="1" dirty="0" smtClean="0">
                <a:solidFill>
                  <a:srgbClr val="00B0F0"/>
                </a:solidFill>
              </a:rPr>
            </a:br>
            <a:r>
              <a:rPr lang="en-US" sz="3200" b="1" dirty="0" smtClean="0"/>
              <a:t>Part of speech: Adjective </a:t>
            </a:r>
            <a:endParaRPr lang="en-US" sz="3200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82377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096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Association/Leaf- Constant, Ceaseless, Persistent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88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3600" dirty="0" smtClean="0"/>
              <a:t>Context Clue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4114800"/>
          </a:xfrm>
        </p:spPr>
        <p:txBody>
          <a:bodyPr/>
          <a:lstStyle/>
          <a:p>
            <a:r>
              <a:rPr lang="en-US" sz="3200" spc="0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Context Clues: Using your knowledge of the root and the surrounding words; what does </a:t>
            </a:r>
            <a:r>
              <a:rPr lang="en-US" sz="3200" b="1" u="sng" spc="0" dirty="0" smtClean="0">
                <a:solidFill>
                  <a:srgbClr val="00B0F0"/>
                </a:solidFill>
                <a:latin typeface="Calibri Light" panose="020F0302020204030204"/>
                <a:ea typeface="+mj-ea"/>
                <a:cs typeface="+mj-cs"/>
              </a:rPr>
              <a:t>cognizant </a:t>
            </a:r>
            <a:r>
              <a:rPr lang="en-US" sz="3200" spc="0" dirty="0" smtClean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mean?</a:t>
            </a:r>
          </a:p>
          <a:p>
            <a:endParaRPr lang="en-US" sz="3200" spc="0" dirty="0">
              <a:solidFill>
                <a:prstClr val="white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en-US" sz="3200" spc="0" dirty="0" smtClean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To be a police officer you must be </a:t>
            </a:r>
            <a:r>
              <a:rPr lang="en-US" sz="3200" b="1" u="sng" spc="0" dirty="0" smtClean="0">
                <a:solidFill>
                  <a:srgbClr val="00B0F0"/>
                </a:solidFill>
                <a:latin typeface="Calibri Light" panose="020F0302020204030204"/>
                <a:ea typeface="+mj-ea"/>
                <a:cs typeface="+mj-cs"/>
              </a:rPr>
              <a:t>cognizant </a:t>
            </a:r>
            <a:r>
              <a:rPr lang="en-US" sz="3200" spc="0" dirty="0" smtClean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of your surroundings. </a:t>
            </a:r>
          </a:p>
          <a:p>
            <a:endParaRPr lang="en-US" sz="4000" spc="0" dirty="0">
              <a:solidFill>
                <a:prstClr val="white"/>
              </a:solidFill>
              <a:latin typeface="Calibri Light" panose="020F0302020204030204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5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Cogn</a:t>
            </a:r>
            <a:r>
              <a:rPr lang="en-US" sz="3200" b="1" dirty="0" smtClean="0"/>
              <a:t>izant- having </a:t>
            </a:r>
            <a:r>
              <a:rPr lang="en-US" sz="3200" b="1" dirty="0" smtClean="0">
                <a:solidFill>
                  <a:srgbClr val="00B0F0"/>
                </a:solidFill>
              </a:rPr>
              <a:t>know</a:t>
            </a:r>
            <a:r>
              <a:rPr lang="en-US" sz="3200" b="1" dirty="0" smtClean="0"/>
              <a:t>ledge or being aware of </a:t>
            </a:r>
            <a:br>
              <a:rPr lang="en-US" sz="3200" b="1" dirty="0" smtClean="0"/>
            </a:br>
            <a:r>
              <a:rPr lang="en-US" sz="3200" b="1" dirty="0" smtClean="0"/>
              <a:t>part of Speech: Adjective  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39876" r="-39876"/>
          <a:stretch>
            <a:fillRect/>
          </a:stretch>
        </p:blipFill>
        <p:spPr>
          <a:xfrm>
            <a:off x="457200" y="1600201"/>
            <a:ext cx="7481979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943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Association/Leaf- Write down three synonyms: </a:t>
            </a:r>
            <a:r>
              <a:rPr lang="en-US" sz="2800" b="1" dirty="0" smtClean="0">
                <a:solidFill>
                  <a:srgbClr val="00B0F0"/>
                </a:solidFill>
              </a:rPr>
              <a:t>Aware, observant, informed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3600" dirty="0" smtClean="0"/>
              <a:t>Context Clue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4114800"/>
          </a:xfrm>
        </p:spPr>
        <p:txBody>
          <a:bodyPr/>
          <a:lstStyle/>
          <a:p>
            <a:r>
              <a:rPr lang="en-US" sz="3200" spc="0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Context Clues: Using your knowledge of the root and the surrounding words; what does </a:t>
            </a:r>
            <a:r>
              <a:rPr lang="en-US" sz="3200" b="1" u="sng" spc="0" dirty="0" smtClean="0">
                <a:solidFill>
                  <a:srgbClr val="00B0F0"/>
                </a:solidFill>
                <a:latin typeface="Calibri Light" panose="020F0302020204030204"/>
                <a:ea typeface="+mj-ea"/>
                <a:cs typeface="+mj-cs"/>
              </a:rPr>
              <a:t>incognito </a:t>
            </a:r>
            <a:r>
              <a:rPr lang="en-US" sz="3200" spc="0" dirty="0" smtClean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mean?</a:t>
            </a:r>
          </a:p>
          <a:p>
            <a:endParaRPr lang="en-US" sz="3200" spc="0" dirty="0">
              <a:solidFill>
                <a:prstClr val="white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en-US" sz="3200" spc="0" dirty="0" smtClean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Even celebrities who go out </a:t>
            </a:r>
            <a:r>
              <a:rPr lang="en-US" sz="3200" b="1" u="sng" spc="0" dirty="0" smtClean="0">
                <a:solidFill>
                  <a:srgbClr val="00B0F0"/>
                </a:solidFill>
                <a:latin typeface="Calibri Light" panose="020F0302020204030204"/>
                <a:ea typeface="+mj-ea"/>
                <a:cs typeface="+mj-cs"/>
              </a:rPr>
              <a:t>incognito</a:t>
            </a:r>
            <a:r>
              <a:rPr lang="en-US" sz="3200" spc="0" dirty="0" smtClean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 will still get recognized by the public. </a:t>
            </a:r>
          </a:p>
          <a:p>
            <a:endParaRPr lang="en-US" sz="4000" spc="0" dirty="0">
              <a:solidFill>
                <a:prstClr val="white"/>
              </a:solidFill>
              <a:latin typeface="Calibri Light" panose="020F0302020204030204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3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02" y="457200"/>
            <a:ext cx="84582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</a:t>
            </a:r>
            <a:r>
              <a:rPr lang="en-US" sz="2400" b="1" dirty="0" smtClean="0">
                <a:solidFill>
                  <a:srgbClr val="3366FF"/>
                </a:solidFill>
              </a:rPr>
              <a:t>cogn</a:t>
            </a:r>
            <a:r>
              <a:rPr lang="en-US" sz="2400" b="1" dirty="0" smtClean="0"/>
              <a:t>ito- hiding your identity so you are not </a:t>
            </a:r>
            <a:r>
              <a:rPr lang="en-US" sz="2400" b="1" dirty="0" smtClean="0">
                <a:solidFill>
                  <a:srgbClr val="3366FF"/>
                </a:solidFill>
              </a:rPr>
              <a:t>known</a:t>
            </a:r>
            <a:br>
              <a:rPr lang="en-US" sz="2400" b="1" dirty="0" smtClean="0">
                <a:solidFill>
                  <a:srgbClr val="3366FF"/>
                </a:solidFill>
              </a:rPr>
            </a:br>
            <a:r>
              <a:rPr lang="en-US" sz="2400" b="1" dirty="0" smtClean="0">
                <a:solidFill>
                  <a:srgbClr val="3366FF"/>
                </a:solidFill>
              </a:rPr>
              <a:t>in- not, </a:t>
            </a:r>
            <a:r>
              <a:rPr lang="en-US" sz="2400" b="1" dirty="0" err="1" smtClean="0">
                <a:solidFill>
                  <a:srgbClr val="3366FF"/>
                </a:solidFill>
              </a:rPr>
              <a:t>cogn</a:t>
            </a:r>
            <a:r>
              <a:rPr lang="en-US" sz="2400" b="1" dirty="0" smtClean="0">
                <a:solidFill>
                  <a:srgbClr val="3366FF"/>
                </a:solidFill>
              </a:rPr>
              <a:t>- known </a:t>
            </a:r>
            <a:br>
              <a:rPr lang="en-US" sz="2400" b="1" dirty="0" smtClean="0">
                <a:solidFill>
                  <a:srgbClr val="3366FF"/>
                </a:solidFill>
              </a:rPr>
            </a:br>
            <a:r>
              <a:rPr lang="en-US" sz="2400" b="1" dirty="0" smtClean="0"/>
              <a:t>Part of Speech: Adjective 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1400" b="11400"/>
          <a:stretch>
            <a:fillRect/>
          </a:stretch>
        </p:blipFill>
        <p:spPr>
          <a:xfrm>
            <a:off x="448639" y="1749901"/>
            <a:ext cx="8229600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275864"/>
            <a:ext cx="7701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Association/Leaf- ninjas, culprits, superheroes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54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70994"/>
            <a:ext cx="6220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Clam- Cry out 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2" y="1905000"/>
            <a:ext cx="426323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1456"/>
            <a:ext cx="3284845" cy="312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7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3600" dirty="0" smtClean="0"/>
              <a:t>Context Clue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4114800"/>
          </a:xfrm>
        </p:spPr>
        <p:txBody>
          <a:bodyPr>
            <a:normAutofit fontScale="92500"/>
          </a:bodyPr>
          <a:lstStyle/>
          <a:p>
            <a:r>
              <a:rPr lang="en-US" sz="4000" spc="0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Context Clues: Using your knowledge of the root and the surrounding words; what does </a:t>
            </a:r>
            <a:r>
              <a:rPr lang="en-US" sz="4000" b="1" u="sng" spc="0" dirty="0" smtClean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clamorous</a:t>
            </a:r>
            <a:r>
              <a:rPr lang="en-US" sz="4000" b="1" spc="0" dirty="0" smtClean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US" sz="4000" spc="0" dirty="0" smtClean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mean?</a:t>
            </a:r>
          </a:p>
          <a:p>
            <a:endParaRPr lang="en-US" sz="4000" spc="0" dirty="0">
              <a:solidFill>
                <a:prstClr val="white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en-US" sz="4000" spc="0" dirty="0" smtClean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The </a:t>
            </a:r>
            <a:r>
              <a:rPr lang="en-US" sz="4000" b="1" u="sng" spc="0" dirty="0" smtClean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clamorous</a:t>
            </a:r>
            <a:r>
              <a:rPr lang="en-US" sz="4000" spc="0" dirty="0" smtClean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 crowd tried to distract the kicker before taking the field goal. </a:t>
            </a:r>
          </a:p>
          <a:p>
            <a:endParaRPr lang="en-US" sz="4000" spc="0" dirty="0">
              <a:solidFill>
                <a:prstClr val="white"/>
              </a:solidFill>
              <a:latin typeface="Calibri Light" panose="020F0302020204030204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4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926" y="152400"/>
            <a:ext cx="8299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Clam</a:t>
            </a:r>
            <a:r>
              <a:rPr lang="en-US" sz="2800" dirty="0" smtClean="0"/>
              <a:t>orous- making loud and confused noises </a:t>
            </a:r>
          </a:p>
          <a:p>
            <a:r>
              <a:rPr lang="en-US" sz="2800" dirty="0" smtClean="0"/>
              <a:t>Part of Speech: Adjective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62" y="1127289"/>
            <a:ext cx="7340600" cy="4886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21849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Association/Leaf- </a:t>
            </a:r>
            <a:r>
              <a:rPr lang="en-US" sz="2400" dirty="0"/>
              <a:t> </a:t>
            </a:r>
            <a:r>
              <a:rPr lang="en-US" sz="2400" dirty="0" smtClean="0"/>
              <a:t>Write down synonyms: Loud, Vociferous, Vehement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7262655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6031</TotalTime>
  <Words>425</Words>
  <Application>Microsoft Office PowerPoint</Application>
  <PresentationFormat>On-screen Show (4:3)</PresentationFormat>
  <Paragraphs>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 Light</vt:lpstr>
      <vt:lpstr>Times New Roman</vt:lpstr>
      <vt:lpstr>Horizon</vt:lpstr>
      <vt:lpstr>Culp, Clam, Cogn, Chron </vt:lpstr>
      <vt:lpstr>Cogn- Know</vt:lpstr>
      <vt:lpstr>Context Clue </vt:lpstr>
      <vt:lpstr>Cognizant- having knowledge or being aware of  part of Speech: Adjective  </vt:lpstr>
      <vt:lpstr>Context Clue </vt:lpstr>
      <vt:lpstr>Incognito- hiding your identity so you are not known in- not, cogn- known  Part of Speech: Adjective </vt:lpstr>
      <vt:lpstr>PowerPoint Presentation</vt:lpstr>
      <vt:lpstr>Context Clue </vt:lpstr>
      <vt:lpstr>PowerPoint Presentation</vt:lpstr>
      <vt:lpstr>Context Clue </vt:lpstr>
      <vt:lpstr>PowerPoint Presentation</vt:lpstr>
      <vt:lpstr>PowerPoint Presentation</vt:lpstr>
      <vt:lpstr>Context Clues: Using your knowledge of the root and the other words in the sentence; figure out what the underlined word means.</vt:lpstr>
      <vt:lpstr>PowerPoint Presentation</vt:lpstr>
      <vt:lpstr>Context Clues: Using your knowledge of the root and the other words in the sentence; figure out what the underline word means.</vt:lpstr>
      <vt:lpstr>Culpable-deserving blame “Blame”-able Part of speech- Adjective   Associations:  Criminals</vt:lpstr>
      <vt:lpstr>Chron- Time</vt:lpstr>
      <vt:lpstr>Context Clues: Using your knowledge of the root and the other words in the sentence; figure out what the underline word means.</vt:lpstr>
      <vt:lpstr>Chronological- time order  Part of speech: Adjective </vt:lpstr>
      <vt:lpstr>Context Clues: Using your knowledge of the root and the other words in the sentence; figure out what the underline word means.</vt:lpstr>
      <vt:lpstr>Chronic- Persisting for a long time Part of speech: Adjective 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Culp, Clam, Cogn, Chron</dc:title>
  <dc:creator>IT</dc:creator>
  <cp:lastModifiedBy>Penn Grow</cp:lastModifiedBy>
  <cp:revision>8</cp:revision>
  <dcterms:created xsi:type="dcterms:W3CDTF">2017-10-19T12:57:52Z</dcterms:created>
  <dcterms:modified xsi:type="dcterms:W3CDTF">2017-10-23T18:14:21Z</dcterms:modified>
</cp:coreProperties>
</file>