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sldIdLst>
    <p:sldId id="256" r:id="rId2"/>
    <p:sldId id="287" r:id="rId3"/>
    <p:sldId id="289" r:id="rId4"/>
    <p:sldId id="281" r:id="rId5"/>
    <p:sldId id="282" r:id="rId6"/>
    <p:sldId id="299" r:id="rId7"/>
    <p:sldId id="283" r:id="rId8"/>
    <p:sldId id="293" r:id="rId9"/>
    <p:sldId id="300" r:id="rId10"/>
    <p:sldId id="294" r:id="rId11"/>
    <p:sldId id="301" r:id="rId12"/>
    <p:sldId id="295" r:id="rId13"/>
    <p:sldId id="263" r:id="rId14"/>
    <p:sldId id="302" r:id="rId15"/>
    <p:sldId id="264" r:id="rId16"/>
    <p:sldId id="303" r:id="rId17"/>
    <p:sldId id="265" r:id="rId18"/>
    <p:sldId id="296" r:id="rId19"/>
    <p:sldId id="297" r:id="rId20"/>
    <p:sldId id="304" r:id="rId21"/>
    <p:sldId id="298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0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3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3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5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5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1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Roots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2" y="246788"/>
            <a:ext cx="10820400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Ego</a:t>
            </a:r>
            <a:r>
              <a:rPr lang="en-US" b="1" dirty="0" smtClean="0"/>
              <a:t>tistical (adjective)- excessively absorbed in one’s </a:t>
            </a:r>
            <a:r>
              <a:rPr lang="en-US" b="1" dirty="0" smtClean="0">
                <a:solidFill>
                  <a:schemeClr val="accent1"/>
                </a:solidFill>
              </a:rPr>
              <a:t>self</a:t>
            </a:r>
            <a:r>
              <a:rPr lang="en-US" b="1" dirty="0" smtClean="0"/>
              <a:t>, self-centered </a:t>
            </a:r>
            <a:endParaRPr lang="en-US" b="1" dirty="0"/>
          </a:p>
        </p:txBody>
      </p:sp>
      <p:pic>
        <p:nvPicPr>
          <p:cNvPr id="2050" name="Picture 2" descr="Image result for egotist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04" y="1539816"/>
            <a:ext cx="7228936" cy="40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272" y="5727940"/>
            <a:ext cx="1113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Association: Draw a stick figure with the universe revolving around the stick figure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2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68" y="1495893"/>
            <a:ext cx="10820400" cy="205720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Alter ego.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24" y="4519749"/>
            <a:ext cx="11248976" cy="1149531"/>
          </a:xfrm>
        </p:spPr>
        <p:txBody>
          <a:bodyPr>
            <a:noAutofit/>
          </a:bodyPr>
          <a:lstStyle/>
          <a:p>
            <a:r>
              <a:rPr lang="en-US" sz="4400" dirty="0"/>
              <a:t>Clark Kent and his </a:t>
            </a:r>
            <a:r>
              <a:rPr lang="en-US" sz="4400" b="1" i="1" u="sng" dirty="0"/>
              <a:t>alter ego</a:t>
            </a:r>
            <a:r>
              <a:rPr lang="en-US" sz="4400" dirty="0"/>
              <a:t> </a:t>
            </a:r>
            <a:r>
              <a:rPr lang="en-US" sz="4400" dirty="0" smtClean="0"/>
              <a:t>Superman.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536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300"/>
            <a:ext cx="10591800" cy="129302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b="1" dirty="0" smtClean="0"/>
              <a:t>Alter </a:t>
            </a:r>
            <a:r>
              <a:rPr lang="en-US" b="1" dirty="0" smtClean="0">
                <a:solidFill>
                  <a:schemeClr val="accent1"/>
                </a:solidFill>
              </a:rPr>
              <a:t>Ego</a:t>
            </a:r>
            <a:r>
              <a:rPr lang="en-US" b="1" dirty="0" smtClean="0"/>
              <a:t> (noun)- the other </a:t>
            </a:r>
            <a:r>
              <a:rPr lang="en-US" b="1" dirty="0" smtClean="0">
                <a:solidFill>
                  <a:schemeClr val="accent1"/>
                </a:solidFill>
              </a:rPr>
              <a:t>Self</a:t>
            </a:r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1026" name="Picture 2" descr="Image result for alter 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534328"/>
            <a:ext cx="5080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00" y="5346700"/>
            <a:ext cx="1096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Association/Leaf- Clark Kent to Superman, Peter Park to Spiderman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43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11" y="1182540"/>
            <a:ext cx="7059280" cy="5294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119" y="160593"/>
            <a:ext cx="7176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Apt- Fit</a:t>
            </a:r>
          </a:p>
        </p:txBody>
      </p:sp>
    </p:spTree>
    <p:extLst>
      <p:ext uri="{BB962C8B-B14F-4D97-AF65-F5344CB8AC3E}">
        <p14:creationId xmlns:p14="http://schemas.microsoft.com/office/powerpoint/2010/main" val="371302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65" y="764372"/>
            <a:ext cx="11072135" cy="24024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Adapted.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76" y="3866362"/>
            <a:ext cx="10820400" cy="1116892"/>
          </a:xfrm>
        </p:spPr>
        <p:txBody>
          <a:bodyPr/>
          <a:lstStyle/>
          <a:p>
            <a:r>
              <a:rPr lang="en-US" sz="4000" dirty="0" smtClean="0"/>
              <a:t>The</a:t>
            </a:r>
            <a:r>
              <a:rPr lang="en-US" sz="3600" dirty="0" smtClean="0"/>
              <a:t> </a:t>
            </a:r>
            <a:r>
              <a:rPr lang="en-US" sz="3600" dirty="0"/>
              <a:t>miniseries was </a:t>
            </a:r>
            <a:r>
              <a:rPr lang="en-US" sz="3600" b="1" u="sng" dirty="0"/>
              <a:t>adapted</a:t>
            </a:r>
            <a:r>
              <a:rPr lang="en-US" sz="3600" b="1" dirty="0"/>
              <a:t> from</a:t>
            </a:r>
            <a:r>
              <a:rPr lang="en-US" sz="3600" dirty="0"/>
              <a:t> </a:t>
            </a:r>
            <a:r>
              <a:rPr lang="en-US" sz="3600" dirty="0" smtClean="0"/>
              <a:t>novel.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081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562" y="145993"/>
            <a:ext cx="112660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Ad</a:t>
            </a:r>
            <a:r>
              <a:rPr lang="en-US" sz="4000" b="1" dirty="0" smtClean="0">
                <a:solidFill>
                  <a:schemeClr val="accent1"/>
                </a:solidFill>
              </a:rPr>
              <a:t>apt</a:t>
            </a:r>
            <a:r>
              <a:rPr lang="en-US" sz="4000" b="1" dirty="0" smtClean="0"/>
              <a:t> (action verb)- to make </a:t>
            </a:r>
            <a:r>
              <a:rPr lang="en-US" sz="4000" b="1" dirty="0"/>
              <a:t>something suitable (</a:t>
            </a:r>
            <a:r>
              <a:rPr lang="en-US" sz="4000" b="1" dirty="0" err="1">
                <a:solidFill>
                  <a:schemeClr val="accent1"/>
                </a:solidFill>
              </a:rPr>
              <a:t>fit</a:t>
            </a:r>
            <a:r>
              <a:rPr lang="en-US" sz="4000" b="1" dirty="0" err="1"/>
              <a:t>table</a:t>
            </a:r>
            <a:r>
              <a:rPr lang="en-US" sz="4000" b="1" dirty="0"/>
              <a:t>) for  a new use or purpose</a:t>
            </a:r>
          </a:p>
        </p:txBody>
      </p:sp>
      <p:pic>
        <p:nvPicPr>
          <p:cNvPr id="1026" name="Picture 2" descr="Image result for ada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90" y="1620027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399" y="5430027"/>
            <a:ext cx="11421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Association: (Science) what kind of mammals, amphibians must adapt to their environment?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499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8" y="1214473"/>
            <a:ext cx="11007829" cy="224165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Aptitude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94" y="4091411"/>
            <a:ext cx="10820400" cy="763241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“He </a:t>
            </a:r>
            <a:r>
              <a:rPr lang="en-US" sz="4000" dirty="0"/>
              <a:t>had a remarkable </a:t>
            </a:r>
            <a:r>
              <a:rPr lang="en-US" sz="4000" b="1" u="sng" dirty="0"/>
              <a:t>aptitude</a:t>
            </a:r>
            <a:r>
              <a:rPr lang="en-US" sz="4000" b="1" dirty="0"/>
              <a:t> for</a:t>
            </a:r>
            <a:r>
              <a:rPr lang="en-US" sz="4000" dirty="0"/>
              <a:t> learning </a:t>
            </a:r>
            <a:r>
              <a:rPr lang="en-US" sz="4000" dirty="0" smtClean="0"/>
              <a:t>words.”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273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8720"/>
            <a:ext cx="104379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Apt</a:t>
            </a:r>
            <a:r>
              <a:rPr lang="en-US" sz="2800" b="1" dirty="0" smtClean="0"/>
              <a:t>itude (Abstract noun)- </a:t>
            </a:r>
            <a:r>
              <a:rPr lang="en-US" sz="2800" b="1" dirty="0"/>
              <a:t>a specific </a:t>
            </a:r>
            <a:r>
              <a:rPr lang="en-US" sz="2800" b="1" dirty="0" smtClean="0">
                <a:solidFill>
                  <a:schemeClr val="accent1"/>
                </a:solidFill>
              </a:rPr>
              <a:t>fit</a:t>
            </a:r>
            <a:r>
              <a:rPr lang="en-US" sz="2800" b="1" dirty="0" smtClean="0"/>
              <a:t>ness or skill   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4" y="1124143"/>
            <a:ext cx="6119830" cy="4191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034" y="5842365"/>
            <a:ext cx="939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Association- I have an aptitude for . . . </a:t>
            </a:r>
          </a:p>
        </p:txBody>
      </p:sp>
    </p:spTree>
    <p:extLst>
      <p:ext uri="{BB962C8B-B14F-4D97-AF65-F5344CB8AC3E}">
        <p14:creationId xmlns:p14="http://schemas.microsoft.com/office/powerpoint/2010/main" val="275509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Prim- First</a:t>
            </a:r>
            <a:endParaRPr lang="en-US" b="1" dirty="0"/>
          </a:p>
        </p:txBody>
      </p:sp>
      <p:pic>
        <p:nvPicPr>
          <p:cNvPr id="2050" name="Picture 2" descr="Image result for first plac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1600200"/>
            <a:ext cx="49377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5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18273"/>
            <a:ext cx="10947400" cy="12930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Prim</a:t>
            </a:r>
            <a:r>
              <a:rPr lang="en-US" b="1" dirty="0" smtClean="0"/>
              <a:t>ary(adjective)- the most important or </a:t>
            </a:r>
            <a:r>
              <a:rPr lang="en-US" b="1" dirty="0" smtClean="0">
                <a:solidFill>
                  <a:schemeClr val="accent1"/>
                </a:solidFill>
              </a:rPr>
              <a:t>earliest </a:t>
            </a:r>
            <a:r>
              <a:rPr lang="en-US" b="1" dirty="0" smtClean="0"/>
              <a:t>time or development </a:t>
            </a:r>
            <a:endParaRPr lang="en-US" b="1" dirty="0"/>
          </a:p>
        </p:txBody>
      </p:sp>
      <p:pic>
        <p:nvPicPr>
          <p:cNvPr id="3074" name="Picture 2" descr="Image result for prim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92" y="1774825"/>
            <a:ext cx="535981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7751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2204049"/>
            <a:ext cx="10566400" cy="4114800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Know one root, know many words</a:t>
            </a:r>
          </a:p>
          <a:p>
            <a:r>
              <a:rPr lang="en-US" sz="4400" dirty="0"/>
              <a:t>Know one suffix, know part of speech </a:t>
            </a:r>
          </a:p>
          <a:p>
            <a:r>
              <a:rPr lang="en-US" sz="4400" dirty="0"/>
              <a:t>Know one prefix, know definition </a:t>
            </a:r>
          </a:p>
          <a:p>
            <a:r>
              <a:rPr lang="en-US" sz="4400" dirty="0"/>
              <a:t>Know roots, strengthen reading ability  </a:t>
            </a:r>
          </a:p>
          <a:p>
            <a:r>
              <a:rPr lang="en-US" sz="4400" dirty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Primary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4" y="4027111"/>
            <a:ext cx="10820400" cy="14223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Our </a:t>
            </a:r>
            <a:r>
              <a:rPr lang="en-US" sz="4400" b="1" u="sng" dirty="0" smtClean="0"/>
              <a:t>primary</a:t>
            </a:r>
            <a:r>
              <a:rPr lang="en-US" sz="4400" dirty="0" smtClean="0"/>
              <a:t> role as students is to learn, grow, and help others.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373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92873"/>
            <a:ext cx="11188700" cy="129302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Prim</a:t>
            </a:r>
            <a:r>
              <a:rPr lang="en-US" dirty="0" smtClean="0"/>
              <a:t>e (adjective)- of most importance</a:t>
            </a:r>
            <a:endParaRPr lang="en-US" dirty="0"/>
          </a:p>
        </p:txBody>
      </p:sp>
      <p:pic>
        <p:nvPicPr>
          <p:cNvPr id="4098" name="Picture 2" descr="Image result for most importa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616869"/>
            <a:ext cx="381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500" y="5308600"/>
            <a:ext cx="1118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Association: Synonyms Chief, Key, Principal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81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Prime.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4" y="4011037"/>
            <a:ext cx="10820400" cy="907916"/>
          </a:xfrm>
        </p:spPr>
        <p:txBody>
          <a:bodyPr>
            <a:noAutofit/>
          </a:bodyPr>
          <a:lstStyle/>
          <a:p>
            <a:r>
              <a:rPr lang="en-US" sz="4400" dirty="0" smtClean="0"/>
              <a:t>Ms. Snowdon and Mrs. Grow are in the </a:t>
            </a:r>
            <a:r>
              <a:rPr lang="en-US" sz="4400" b="1" u="sng" dirty="0" smtClean="0"/>
              <a:t>prime</a:t>
            </a:r>
            <a:r>
              <a:rPr lang="en-US" sz="4400" dirty="0" smtClean="0"/>
              <a:t> of their lives.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637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Nym</a:t>
            </a:r>
            <a:r>
              <a:rPr lang="en-US" sz="4000" b="1" dirty="0" smtClean="0"/>
              <a:t>, Ego, Prim, Apt 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Section 4, Set 1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209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1"/>
            <a:ext cx="9144000" cy="6536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0257" y="3591417"/>
            <a:ext cx="6977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6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Nym</a:t>
            </a:r>
            <a:r>
              <a:rPr lang="en-US" sz="6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-Name</a:t>
            </a:r>
            <a:endParaRPr lang="en-US" sz="6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515" y="1112112"/>
            <a:ext cx="7058090" cy="45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238" y="158005"/>
            <a:ext cx="86232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Homo</a:t>
            </a:r>
            <a:r>
              <a:rPr lang="en-US" sz="2800" b="1" dirty="0" smtClean="0">
                <a:solidFill>
                  <a:schemeClr val="accent1"/>
                </a:solidFill>
              </a:rPr>
              <a:t>nym</a:t>
            </a:r>
            <a:r>
              <a:rPr lang="en-US" sz="2800" b="1" dirty="0" smtClean="0"/>
              <a:t> (Noun)- </a:t>
            </a:r>
            <a:r>
              <a:rPr lang="en-US" sz="2800" b="1" dirty="0"/>
              <a:t>Same </a:t>
            </a:r>
            <a:r>
              <a:rPr lang="en-US" sz="2800" b="1" dirty="0">
                <a:solidFill>
                  <a:schemeClr val="accent1"/>
                </a:solidFill>
              </a:rPr>
              <a:t>Name</a:t>
            </a:r>
            <a:r>
              <a:rPr lang="en-US" sz="2800" b="1" dirty="0"/>
              <a:t> (same spelling and pronunciations but different meanings)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586" y="6078605"/>
            <a:ext cx="930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Come up with 5 pairs of homonyms</a:t>
            </a:r>
            <a:r>
              <a:rPr lang="en-US" dirty="0" smtClean="0"/>
              <a:t>! (Double Denotation)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96" y="1807026"/>
            <a:ext cx="1063336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Pseudonym.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3400697"/>
            <a:ext cx="10820400" cy="3170685"/>
          </a:xfrm>
        </p:spPr>
        <p:txBody>
          <a:bodyPr>
            <a:normAutofit/>
          </a:bodyPr>
          <a:lstStyle/>
          <a:p>
            <a:r>
              <a:rPr lang="en-US" sz="3200" dirty="0"/>
              <a:t>"Geisel was best known by the </a:t>
            </a:r>
            <a:r>
              <a:rPr lang="en-US" sz="3200" b="1" u="sng" dirty="0"/>
              <a:t>pseudonym</a:t>
            </a:r>
            <a:r>
              <a:rPr lang="en-US" sz="3200" dirty="0"/>
              <a:t> 'Dr. Seuss'"</a:t>
            </a:r>
          </a:p>
        </p:txBody>
      </p:sp>
    </p:spTree>
    <p:extLst>
      <p:ext uri="{BB962C8B-B14F-4D97-AF65-F5344CB8AC3E}">
        <p14:creationId xmlns:p14="http://schemas.microsoft.com/office/powerpoint/2010/main" val="117010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819400"/>
            <a:ext cx="2032000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819400"/>
            <a:ext cx="2032000" cy="120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40000"/>
            <a:ext cx="80772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035" y="262787"/>
            <a:ext cx="11317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Pseudo</a:t>
            </a:r>
            <a:r>
              <a:rPr lang="en-US" sz="3600" b="1" dirty="0" smtClean="0">
                <a:solidFill>
                  <a:schemeClr val="accent1"/>
                </a:solidFill>
              </a:rPr>
              <a:t>nym </a:t>
            </a:r>
            <a:r>
              <a:rPr lang="en-US" sz="3600" b="1" dirty="0" smtClean="0"/>
              <a:t>(Abstract Noun)- </a:t>
            </a:r>
            <a:r>
              <a:rPr lang="en-US" sz="3600" b="1" dirty="0"/>
              <a:t>False or fake </a:t>
            </a:r>
            <a:r>
              <a:rPr lang="en-US" sz="3600" b="1" dirty="0">
                <a:solidFill>
                  <a:schemeClr val="accent1"/>
                </a:solidFill>
              </a:rPr>
              <a:t>name</a:t>
            </a:r>
            <a:r>
              <a:rPr lang="en-US" sz="36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35" y="5138939"/>
            <a:ext cx="10990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Association: Write </a:t>
            </a:r>
            <a:r>
              <a:rPr lang="en-US" sz="3200" dirty="0"/>
              <a:t>down what your pseudonym would be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76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121" y="229535"/>
            <a:ext cx="3063815" cy="1293028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Ego- I </a:t>
            </a:r>
            <a:endParaRPr lang="en-US" sz="6000" b="1" i="1" dirty="0"/>
          </a:p>
        </p:txBody>
      </p:sp>
      <p:pic>
        <p:nvPicPr>
          <p:cNvPr id="1026" name="Picture 2" descr="Image result for 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10" y="1522563"/>
            <a:ext cx="560347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4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2" y="1548145"/>
            <a:ext cx="10951029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egotistical.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4101737"/>
            <a:ext cx="10820400" cy="1201783"/>
          </a:xfrm>
        </p:spPr>
        <p:txBody>
          <a:bodyPr>
            <a:normAutofit/>
          </a:bodyPr>
          <a:lstStyle/>
          <a:p>
            <a:r>
              <a:rPr lang="en-US" sz="3600" dirty="0"/>
              <a:t>"Archie's </a:t>
            </a:r>
            <a:r>
              <a:rPr lang="en-US" sz="3600" b="1" u="sng" dirty="0"/>
              <a:t>egotistic</a:t>
            </a:r>
            <a:r>
              <a:rPr lang="en-US" sz="3600" dirty="0"/>
              <a:t> lifestyle has alienated many people over the years"</a:t>
            </a:r>
          </a:p>
        </p:txBody>
      </p:sp>
    </p:spTree>
    <p:extLst>
      <p:ext uri="{BB962C8B-B14F-4D97-AF65-F5344CB8AC3E}">
        <p14:creationId xmlns:p14="http://schemas.microsoft.com/office/powerpoint/2010/main" val="349358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1488</TotalTime>
  <Words>406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4th Quarter Roots</vt:lpstr>
      <vt:lpstr>What is the purpose of Greek and latin?</vt:lpstr>
      <vt:lpstr>Nym, Ego, Prim, Apt </vt:lpstr>
      <vt:lpstr>PowerPoint Presentation</vt:lpstr>
      <vt:lpstr>PowerPoint Presentation</vt:lpstr>
      <vt:lpstr>Using context clues and prior knowledge predict the meaning of the vocabulary word Pseudonym. </vt:lpstr>
      <vt:lpstr>PowerPoint Presentation</vt:lpstr>
      <vt:lpstr>Ego- I </vt:lpstr>
      <vt:lpstr>Using context clues and prior knowledge predict the meaning of the vocabulary word egotistical. </vt:lpstr>
      <vt:lpstr>Egotistical (adjective)- excessively absorbed in one’s self, self-centered </vt:lpstr>
      <vt:lpstr>Using context clues and prior knowledge predict the meaning of the vocabulary word Alter ego. </vt:lpstr>
      <vt:lpstr>Alter Ego (noun)- the other Self  </vt:lpstr>
      <vt:lpstr>PowerPoint Presentation</vt:lpstr>
      <vt:lpstr>Using context clues and prior knowledge predict the meaning of the vocabulary word Adapted. </vt:lpstr>
      <vt:lpstr>PowerPoint Presentation</vt:lpstr>
      <vt:lpstr>Using context clues and prior knowledge predict the meaning of the vocabulary word Aptitude . </vt:lpstr>
      <vt:lpstr>PowerPoint Presentation</vt:lpstr>
      <vt:lpstr>Prim- First</vt:lpstr>
      <vt:lpstr>Primary(adjective)- the most important or earliest time or development </vt:lpstr>
      <vt:lpstr>Using context clues and prior knowledge predict the meaning of the vocabulary word Primary . </vt:lpstr>
      <vt:lpstr>Prime (adjective)- of most importance</vt:lpstr>
      <vt:lpstr>Using context clues and prior knowledge predict the meaning of the vocabulary word Prime.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Quarter Roots</dc:title>
  <dc:creator>IT</dc:creator>
  <cp:lastModifiedBy>Penn Grow</cp:lastModifiedBy>
  <cp:revision>33</cp:revision>
  <dcterms:created xsi:type="dcterms:W3CDTF">2018-02-06T15:33:49Z</dcterms:created>
  <dcterms:modified xsi:type="dcterms:W3CDTF">2018-04-01T17:03:41Z</dcterms:modified>
</cp:coreProperties>
</file>