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8" r:id="rId1"/>
  </p:sldMasterIdLst>
  <p:sldIdLst>
    <p:sldId id="256" r:id="rId2"/>
    <p:sldId id="287" r:id="rId3"/>
    <p:sldId id="288" r:id="rId4"/>
    <p:sldId id="292" r:id="rId5"/>
    <p:sldId id="269" r:id="rId6"/>
    <p:sldId id="314" r:id="rId7"/>
    <p:sldId id="271" r:id="rId8"/>
    <p:sldId id="315" r:id="rId9"/>
    <p:sldId id="270" r:id="rId10"/>
    <p:sldId id="272" r:id="rId11"/>
    <p:sldId id="316" r:id="rId12"/>
    <p:sldId id="273" r:id="rId13"/>
    <p:sldId id="317" r:id="rId14"/>
    <p:sldId id="274" r:id="rId15"/>
    <p:sldId id="266" r:id="rId16"/>
    <p:sldId id="318" r:id="rId17"/>
    <p:sldId id="267" r:id="rId18"/>
    <p:sldId id="319" r:id="rId19"/>
    <p:sldId id="268" r:id="rId20"/>
    <p:sldId id="284" r:id="rId21"/>
    <p:sldId id="285" r:id="rId22"/>
    <p:sldId id="286" r:id="rId23"/>
    <p:sldId id="32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46" d="100"/>
          <a:sy n="46" d="100"/>
        </p:scale>
        <p:origin x="72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04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35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52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7735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2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33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53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57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28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D4CDC-D778-4DD7-976B-C7A9DBB2F61C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45E9-FB1B-4A11-900D-C4D8607C03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62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19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49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50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2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70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97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21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4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46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  <p:sldLayoutId id="2147483986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Quarter Roots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16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0217" y="181411"/>
            <a:ext cx="860459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Rupt</a:t>
            </a:r>
            <a:r>
              <a:rPr lang="en-US" sz="4000" dirty="0"/>
              <a:t>- break</a:t>
            </a:r>
          </a:p>
        </p:txBody>
      </p:sp>
      <p:pic>
        <p:nvPicPr>
          <p:cNvPr id="4098" name="Picture 2" descr="https://encrypted-tbn3.gstatic.com/images?q=tbn:ANd9GcRkno7NA3Cr6vQhnJr7ocpgp645Lh3VQjjZsVZOk3MNEcKr0TN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17" y="889298"/>
            <a:ext cx="7914803" cy="548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003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Corrupt.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877" y="3335886"/>
            <a:ext cx="10820400" cy="1261567"/>
          </a:xfrm>
        </p:spPr>
        <p:txBody>
          <a:bodyPr>
            <a:noAutofit/>
          </a:bodyPr>
          <a:lstStyle/>
          <a:p>
            <a:r>
              <a:rPr lang="en-US" sz="4400" dirty="0"/>
              <a:t>His eldest son was incapable, haughty and exceedingly </a:t>
            </a:r>
            <a:r>
              <a:rPr lang="en-US" sz="4400" b="1" dirty="0" smtClean="0"/>
              <a:t>corrupt.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90165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6619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sz="2800" b="1" dirty="0"/>
              <a:t>Cor</a:t>
            </a:r>
            <a:r>
              <a:rPr lang="en-US" sz="2800" b="1" dirty="0">
                <a:solidFill>
                  <a:schemeClr val="accent1"/>
                </a:solidFill>
              </a:rPr>
              <a:t>rupt</a:t>
            </a:r>
            <a:r>
              <a:rPr lang="en-US" sz="2800" b="1" dirty="0"/>
              <a:t>- (adj.) having or showing a </a:t>
            </a:r>
            <a:r>
              <a:rPr lang="en-US" sz="2800" b="1" dirty="0">
                <a:solidFill>
                  <a:srgbClr val="00B0F0"/>
                </a:solidFill>
              </a:rPr>
              <a:t>willingness to act dishonestly in return for money or personal gain</a:t>
            </a:r>
            <a:r>
              <a:rPr lang="en-US" sz="2800" b="1" dirty="0"/>
              <a:t>.</a:t>
            </a:r>
          </a:p>
        </p:txBody>
      </p:sp>
      <p:pic>
        <p:nvPicPr>
          <p:cNvPr id="2050" name="Picture 2" descr="Image result for corru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588" y="1466193"/>
            <a:ext cx="6162675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09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Abrupt.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035" y="4220012"/>
            <a:ext cx="10820400" cy="1309792"/>
          </a:xfrm>
        </p:spPr>
        <p:txBody>
          <a:bodyPr>
            <a:normAutofit/>
          </a:bodyPr>
          <a:lstStyle/>
          <a:p>
            <a:r>
              <a:rPr lang="en-US" sz="4000" dirty="0"/>
              <a:t>He caught her arm, bringing her to an </a:t>
            </a:r>
            <a:r>
              <a:rPr lang="en-US" sz="4000" b="1" u="sng" dirty="0"/>
              <a:t>abrupt</a:t>
            </a:r>
            <a:r>
              <a:rPr lang="en-US" sz="4000" dirty="0"/>
              <a:t> </a:t>
            </a:r>
            <a:r>
              <a:rPr lang="en-US" sz="4000" dirty="0" smtClean="0"/>
              <a:t>halt.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4939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779" y="168453"/>
            <a:ext cx="91709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Ab</a:t>
            </a:r>
            <a:r>
              <a:rPr lang="en-US" sz="3200" b="1" dirty="0">
                <a:solidFill>
                  <a:srgbClr val="3366FF"/>
                </a:solidFill>
              </a:rPr>
              <a:t>rupt</a:t>
            </a:r>
            <a:r>
              <a:rPr lang="en-US" sz="3200" b="1" dirty="0"/>
              <a:t>- (adj.) sudden and unexpected</a:t>
            </a:r>
            <a:r>
              <a:rPr lang="en-US" sz="32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3780" y="5312764"/>
            <a:ext cx="11540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Association/Leaf- accidents, cliff hangers, mysteries</a:t>
            </a:r>
          </a:p>
        </p:txBody>
      </p:sp>
      <p:pic>
        <p:nvPicPr>
          <p:cNvPr id="6146" name="Picture 2" descr="https://encrypted-tbn2.gstatic.com/images?q=tbn:ANd9GcSfJjkiMFHsjRUBEUPMW__nJ2Hjp6vLl8VsCv4cNcmmXIOWWf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985" y="1078935"/>
            <a:ext cx="7909560" cy="40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671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469" y="780139"/>
            <a:ext cx="8610600" cy="1293028"/>
          </a:xfrm>
        </p:spPr>
        <p:txBody>
          <a:bodyPr/>
          <a:lstStyle/>
          <a:p>
            <a:pPr algn="ctr"/>
            <a:r>
              <a:rPr lang="en-US" b="1" dirty="0" err="1" smtClean="0"/>
              <a:t>Trib</a:t>
            </a:r>
            <a:r>
              <a:rPr lang="en-US" b="1" dirty="0" smtClean="0"/>
              <a:t>-Pay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87" b="1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2363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Contribute.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341" y="3882437"/>
            <a:ext cx="10820400" cy="1406242"/>
          </a:xfrm>
        </p:spPr>
        <p:txBody>
          <a:bodyPr>
            <a:noAutofit/>
          </a:bodyPr>
          <a:lstStyle/>
          <a:p>
            <a:r>
              <a:rPr lang="en-US" sz="4000" dirty="0"/>
              <a:t>I want someone who can </a:t>
            </a:r>
            <a:r>
              <a:rPr lang="en-US" sz="4000" b="1" u="sng" dirty="0"/>
              <a:t>contribute</a:t>
            </a:r>
            <a:r>
              <a:rPr lang="en-US" sz="4000" dirty="0"/>
              <a:t> intelligent conversation, not grovel at my feet.</a:t>
            </a:r>
          </a:p>
        </p:txBody>
      </p:sp>
    </p:spTree>
    <p:extLst>
      <p:ext uri="{BB962C8B-B14F-4D97-AF65-F5344CB8AC3E}">
        <p14:creationId xmlns:p14="http://schemas.microsoft.com/office/powerpoint/2010/main" val="1309376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64" y="196814"/>
            <a:ext cx="11703269" cy="92253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Con</a:t>
            </a:r>
            <a:r>
              <a:rPr lang="en-US" dirty="0" smtClean="0">
                <a:solidFill>
                  <a:schemeClr val="accent1"/>
                </a:solidFill>
              </a:rPr>
              <a:t>trib</a:t>
            </a:r>
            <a:r>
              <a:rPr lang="en-US" dirty="0" smtClean="0"/>
              <a:t>ute (verb)- help to a cause or group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502" b="22502"/>
          <a:stretch>
            <a:fillRect/>
          </a:stretch>
        </p:blipFill>
        <p:spPr>
          <a:xfrm>
            <a:off x="1981200" y="1302168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861847" y="6137072"/>
            <a:ext cx="10042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Association: Group projects, charities,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968239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Attribute.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24" y="4171786"/>
            <a:ext cx="10820400" cy="1100817"/>
          </a:xfrm>
        </p:spPr>
        <p:txBody>
          <a:bodyPr>
            <a:normAutofit/>
          </a:bodyPr>
          <a:lstStyle/>
          <a:p>
            <a:r>
              <a:rPr lang="en-US" sz="3600" dirty="0"/>
              <a:t>Carl is such a horrible person I can’t list one positive </a:t>
            </a:r>
            <a:r>
              <a:rPr lang="en-US" sz="3600" b="1" u="sng" dirty="0"/>
              <a:t>attribute</a:t>
            </a:r>
            <a:r>
              <a:rPr lang="en-US" sz="3600" dirty="0"/>
              <a:t> that describes </a:t>
            </a:r>
            <a:r>
              <a:rPr lang="en-US" sz="3600" dirty="0" smtClean="0"/>
              <a:t>him.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8569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025223" cy="114667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At</a:t>
            </a:r>
            <a:r>
              <a:rPr lang="en-US" dirty="0" smtClean="0">
                <a:solidFill>
                  <a:schemeClr val="accent1"/>
                </a:solidFill>
              </a:rPr>
              <a:t>trib</a:t>
            </a:r>
            <a:r>
              <a:rPr lang="en-US" dirty="0" smtClean="0"/>
              <a:t>ute (N)- </a:t>
            </a:r>
            <a:r>
              <a:rPr lang="en-US" dirty="0" smtClean="0"/>
              <a:t>a characteristic of someone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989" b="7989"/>
          <a:stretch>
            <a:fillRect/>
          </a:stretch>
        </p:blipFill>
        <p:spPr>
          <a:xfrm>
            <a:off x="1981200" y="892672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30123" y="5657671"/>
            <a:ext cx="10072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Association: Complete the statement: “My best attribute to the class is  ____”</a:t>
            </a:r>
          </a:p>
        </p:txBody>
      </p:sp>
    </p:spTree>
    <p:extLst>
      <p:ext uri="{BB962C8B-B14F-4D97-AF65-F5344CB8AC3E}">
        <p14:creationId xmlns:p14="http://schemas.microsoft.com/office/powerpoint/2010/main" val="4194645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767751"/>
            <a:ext cx="1056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purpose of Greek and </a:t>
            </a:r>
            <a:r>
              <a:rPr lang="en-US" dirty="0" err="1" smtClean="0"/>
              <a:t>latin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2800" y="2204049"/>
            <a:ext cx="10566400" cy="4114800"/>
          </a:xfrm>
        </p:spPr>
        <p:txBody>
          <a:bodyPr>
            <a:normAutofit fontScale="92500"/>
          </a:bodyPr>
          <a:lstStyle/>
          <a:p>
            <a:r>
              <a:rPr lang="en-US" sz="4400" dirty="0"/>
              <a:t>Know one root, know many words</a:t>
            </a:r>
          </a:p>
          <a:p>
            <a:r>
              <a:rPr lang="en-US" sz="4400" dirty="0"/>
              <a:t>Know one suffix, know part of speech </a:t>
            </a:r>
          </a:p>
          <a:p>
            <a:r>
              <a:rPr lang="en-US" sz="4400" dirty="0"/>
              <a:t>Know one prefix, know definition </a:t>
            </a:r>
          </a:p>
          <a:p>
            <a:r>
              <a:rPr lang="en-US" sz="4400" dirty="0"/>
              <a:t>Know roots, strengthen reading ability  </a:t>
            </a:r>
          </a:p>
          <a:p>
            <a:r>
              <a:rPr lang="en-US" sz="4400" dirty="0"/>
              <a:t>Know vocabulary, strengthen writing ability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1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Thermo-Heat</a:t>
            </a:r>
            <a:endParaRPr lang="en-US" dirty="0"/>
          </a:p>
        </p:txBody>
      </p:sp>
      <p:pic>
        <p:nvPicPr>
          <p:cNvPr id="16392" name="Picture 8" descr="https://encrypted-tbn1.gstatic.com/images?q=tbn:ANd9GcTaXo3-5gBnymbAXN8hNY0wzs45Vew2qbzIdqeQdMWoL1ERIg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1" y="2481896"/>
            <a:ext cx="9672320" cy="38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98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77876"/>
            <a:ext cx="10909300" cy="129302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Thermo</a:t>
            </a:r>
            <a:r>
              <a:rPr lang="en-US" dirty="0" smtClean="0"/>
              <a:t>stat (N)-a </a:t>
            </a:r>
            <a:r>
              <a:rPr lang="en-US" dirty="0"/>
              <a:t>device that automatically regulates </a:t>
            </a:r>
            <a:r>
              <a:rPr lang="en-US" dirty="0" smtClean="0"/>
              <a:t>temperature/</a:t>
            </a:r>
            <a:r>
              <a:rPr lang="en-US" dirty="0" smtClean="0">
                <a:solidFill>
                  <a:schemeClr val="accent1"/>
                </a:solidFill>
              </a:rPr>
              <a:t>heat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3677" y="57153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Association –Winter</a:t>
            </a:r>
            <a:endParaRPr lang="en-US" sz="2700" dirty="0"/>
          </a:p>
        </p:txBody>
      </p:sp>
      <p:pic>
        <p:nvPicPr>
          <p:cNvPr id="15362" name="Picture 2" descr="http://energy.gov/sites/prod/files/styles/borealis_article_hero_respondlarge/public/thermostat_11894428.jpg?itok=4lYsqx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2" y="1470904"/>
            <a:ext cx="7191375" cy="435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03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0"/>
            <a:ext cx="11658600" cy="144779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1"/>
                </a:solidFill>
              </a:rPr>
              <a:t>Thermo</a:t>
            </a:r>
            <a:r>
              <a:rPr lang="en-US" dirty="0" smtClean="0"/>
              <a:t>nuclear (</a:t>
            </a:r>
            <a:r>
              <a:rPr lang="en-US" dirty="0" err="1" smtClean="0"/>
              <a:t>adj</a:t>
            </a:r>
            <a:r>
              <a:rPr lang="en-US" dirty="0" smtClean="0"/>
              <a:t>)-</a:t>
            </a:r>
            <a:r>
              <a:rPr lang="en-US" sz="3600" dirty="0" smtClean="0"/>
              <a:t>elating </a:t>
            </a:r>
            <a:r>
              <a:rPr lang="en-US" sz="3600" dirty="0"/>
              <a:t>to or using nuclear reactions that occur only at very high temperatures.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59117" y="53292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Association –What country is the US worried about using thermonuclear devices?</a:t>
            </a:r>
            <a:endParaRPr lang="en-US" sz="2700" dirty="0"/>
          </a:p>
        </p:txBody>
      </p:sp>
      <p:pic>
        <p:nvPicPr>
          <p:cNvPr id="14338" name="Picture 2" descr="https://urbannight.files.wordpress.com/2012/08/beautiful-image-of-french-1968-nuclear-tes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0" y="1690688"/>
            <a:ext cx="7985759" cy="363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21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630" y="170601"/>
            <a:ext cx="10146186" cy="787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Assignment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76322" y="564214"/>
            <a:ext cx="6477770" cy="999885"/>
          </a:xfrm>
        </p:spPr>
        <p:txBody>
          <a:bodyPr>
            <a:normAutofit fontScale="25000" lnSpcReduction="20000"/>
          </a:bodyPr>
          <a:lstStyle/>
          <a:p>
            <a:r>
              <a:rPr lang="en-US" sz="2400" dirty="0" smtClean="0"/>
              <a:t>Choose ONE:</a:t>
            </a:r>
          </a:p>
          <a:p>
            <a:r>
              <a:rPr lang="en-US" sz="9600" dirty="0" smtClean="0"/>
              <a:t>Draw a picture with the words hidden in the picture	</a:t>
            </a:r>
          </a:p>
          <a:p>
            <a:r>
              <a:rPr lang="en-US" sz="9600" dirty="0" smtClean="0"/>
              <a:t>Use at least SIX words</a:t>
            </a:r>
          </a:p>
          <a:p>
            <a:endParaRPr lang="en-US" sz="2400" dirty="0"/>
          </a:p>
        </p:txBody>
      </p:sp>
      <p:pic>
        <p:nvPicPr>
          <p:cNvPr id="1026" name="Picture 2" descr="Image result for hidden words in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9" y="1851382"/>
            <a:ext cx="10681854" cy="481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6600" y="564214"/>
            <a:ext cx="3881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Crossword</a:t>
            </a:r>
          </a:p>
          <a:p>
            <a:r>
              <a:rPr lang="en-US" sz="2400" dirty="0" smtClean="0"/>
              <a:t>Have at least TEN clues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9063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329" y="563623"/>
            <a:ext cx="10566400" cy="10365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Grading Policy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7034" y="1600200"/>
            <a:ext cx="11172166" cy="4114800"/>
          </a:xfrm>
        </p:spPr>
        <p:txBody>
          <a:bodyPr>
            <a:noAutofit/>
          </a:bodyPr>
          <a:lstStyle/>
          <a:p>
            <a:r>
              <a:rPr lang="en-US" sz="3600" dirty="0"/>
              <a:t>Copying down the root stem and vocabulary words +1</a:t>
            </a:r>
          </a:p>
          <a:p>
            <a:r>
              <a:rPr lang="en-US" sz="3600" dirty="0"/>
              <a:t>Copying down all three definitions +1</a:t>
            </a:r>
          </a:p>
          <a:p>
            <a:r>
              <a:rPr lang="en-US" sz="3600" dirty="0"/>
              <a:t>Writing down parts of speech +1</a:t>
            </a:r>
          </a:p>
          <a:p>
            <a:r>
              <a:rPr lang="en-US" sz="3600" dirty="0"/>
              <a:t>Drawing/creating leaves +1</a:t>
            </a:r>
          </a:p>
          <a:p>
            <a:r>
              <a:rPr lang="en-US" sz="3600" dirty="0"/>
              <a:t>Highlighting the root stems in the vocabulary words +1 </a:t>
            </a:r>
          </a:p>
          <a:p>
            <a:r>
              <a:rPr lang="en-US" sz="3600" dirty="0"/>
              <a:t>Total= 5 points per tree x </a:t>
            </a:r>
            <a:r>
              <a:rPr lang="en-US" sz="3600" dirty="0" smtClean="0"/>
              <a:t>4 </a:t>
            </a:r>
            <a:r>
              <a:rPr lang="en-US" sz="3600" dirty="0"/>
              <a:t>trees = 20 points total </a:t>
            </a:r>
          </a:p>
        </p:txBody>
      </p:sp>
    </p:spTree>
    <p:extLst>
      <p:ext uri="{BB962C8B-B14F-4D97-AF65-F5344CB8AC3E}">
        <p14:creationId xmlns:p14="http://schemas.microsoft.com/office/powerpoint/2010/main" val="233948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/>
              <a:t>Luc, </a:t>
            </a:r>
            <a:r>
              <a:rPr lang="en-US" sz="4400" b="1" dirty="0" err="1" smtClean="0"/>
              <a:t>Rupt</a:t>
            </a:r>
            <a:r>
              <a:rPr lang="en-US" sz="4400" b="1" dirty="0" smtClean="0"/>
              <a:t>, </a:t>
            </a:r>
            <a:r>
              <a:rPr lang="en-US" sz="4400" b="1" dirty="0" err="1" smtClean="0"/>
              <a:t>Trib</a:t>
            </a:r>
            <a:r>
              <a:rPr lang="en-US" sz="4400" b="1" dirty="0" smtClean="0"/>
              <a:t>, </a:t>
            </a:r>
            <a:r>
              <a:rPr lang="en-US" sz="4400" b="1" dirty="0" err="1" smtClean="0"/>
              <a:t>Thermo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Section 4, Set 3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9095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939" y="139730"/>
            <a:ext cx="38237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Luc-light</a:t>
            </a:r>
          </a:p>
        </p:txBody>
      </p:sp>
      <p:pic>
        <p:nvPicPr>
          <p:cNvPr id="3074" name="Picture 2" descr="http://www.pssl.com/images/ProdImage05/1500/SLIMPAR64-RGB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180" y="342900"/>
            <a:ext cx="5052061" cy="581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427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err="1" smtClean="0">
                <a:solidFill>
                  <a:srgbClr val="66FF66"/>
                </a:solidFill>
              </a:rPr>
              <a:t>Translucant</a:t>
            </a:r>
            <a:r>
              <a:rPr lang="en-US" dirty="0" smtClean="0">
                <a:solidFill>
                  <a:srgbClr val="66FF66"/>
                </a:solidFill>
              </a:rPr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647" y="3207285"/>
            <a:ext cx="10820400" cy="1968867"/>
          </a:xfrm>
        </p:spPr>
        <p:txBody>
          <a:bodyPr>
            <a:normAutofit/>
          </a:bodyPr>
          <a:lstStyle/>
          <a:p>
            <a:r>
              <a:rPr lang="en-US" sz="3600" dirty="0"/>
              <a:t>It almost appeared as though I could see through the </a:t>
            </a:r>
            <a:r>
              <a:rPr lang="en-US" sz="3600" b="1" u="sng" dirty="0"/>
              <a:t>translucent</a:t>
            </a:r>
            <a:r>
              <a:rPr lang="en-US" sz="3600" dirty="0"/>
              <a:t> scales of the unusual fish.</a:t>
            </a:r>
          </a:p>
        </p:txBody>
      </p:sp>
    </p:spTree>
    <p:extLst>
      <p:ext uri="{BB962C8B-B14F-4D97-AF65-F5344CB8AC3E}">
        <p14:creationId xmlns:p14="http://schemas.microsoft.com/office/powerpoint/2010/main" val="1582547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8454"/>
            <a:ext cx="1183990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Trans</a:t>
            </a:r>
            <a:r>
              <a:rPr lang="en-US" sz="2800" b="1" dirty="0">
                <a:solidFill>
                  <a:schemeClr val="accent1"/>
                </a:solidFill>
              </a:rPr>
              <a:t>luc</a:t>
            </a:r>
            <a:r>
              <a:rPr lang="en-US" sz="2800" b="1" dirty="0"/>
              <a:t>ent- (</a:t>
            </a:r>
            <a:r>
              <a:rPr lang="en-US" sz="2800" b="1" dirty="0" err="1"/>
              <a:t>adj</a:t>
            </a:r>
            <a:r>
              <a:rPr lang="en-US" sz="2800" b="1" dirty="0"/>
              <a:t>) (of a substance) </a:t>
            </a:r>
            <a:r>
              <a:rPr lang="en-US" sz="2800" b="1" dirty="0">
                <a:solidFill>
                  <a:schemeClr val="accent1"/>
                </a:solidFill>
              </a:rPr>
              <a:t>allowing light</a:t>
            </a:r>
            <a:r>
              <a:rPr lang="en-US" sz="2800" b="1" dirty="0"/>
              <a:t>, but not detailed images, </a:t>
            </a:r>
            <a:r>
              <a:rPr lang="en-US" sz="2800" b="1" dirty="0">
                <a:solidFill>
                  <a:schemeClr val="accent1"/>
                </a:solidFill>
              </a:rPr>
              <a:t>to pass through</a:t>
            </a:r>
            <a:r>
              <a:rPr lang="en-US" sz="2800" b="1" dirty="0"/>
              <a:t>; semitransparent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028" y="5969001"/>
            <a:ext cx="1059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Association/Leaf- What objects can you think of that are translucent</a:t>
            </a:r>
            <a:r>
              <a:rPr lang="en-US" sz="2800" dirty="0"/>
              <a:t>?</a:t>
            </a:r>
          </a:p>
        </p:txBody>
      </p:sp>
      <p:pic>
        <p:nvPicPr>
          <p:cNvPr id="2050" name="Picture 2" descr="https://upload.wikimedia.org/wikipedia/commons/c/c0/Transparent_porcelai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009" y="1122561"/>
            <a:ext cx="7807658" cy="460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75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FF66"/>
                </a:solidFill>
              </a:rPr>
              <a:t>Using context clues and prior knowledge predict the meaning of the vocabulary word </a:t>
            </a:r>
            <a:r>
              <a:rPr lang="en-US" dirty="0" smtClean="0">
                <a:solidFill>
                  <a:srgbClr val="66FF66"/>
                </a:solidFill>
              </a:rPr>
              <a:t>Lucid.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32336"/>
            <a:ext cx="10820400" cy="2129617"/>
          </a:xfrm>
        </p:spPr>
        <p:txBody>
          <a:bodyPr>
            <a:normAutofit/>
          </a:bodyPr>
          <a:lstStyle/>
          <a:p>
            <a:r>
              <a:rPr lang="en-US" sz="4400" dirty="0"/>
              <a:t>Because the medicine made Lisa drowsy, she was not very </a:t>
            </a:r>
            <a:r>
              <a:rPr lang="en-US" sz="4400" b="1" u="sng" dirty="0"/>
              <a:t>lucid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2485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779" y="285076"/>
            <a:ext cx="98762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Luci</a:t>
            </a:r>
            <a:r>
              <a:rPr lang="en-US" sz="2800" b="1" dirty="0"/>
              <a:t>d- (</a:t>
            </a:r>
            <a:r>
              <a:rPr lang="en-US" sz="2800" b="1" dirty="0" err="1"/>
              <a:t>adj</a:t>
            </a:r>
            <a:r>
              <a:rPr lang="en-US" sz="2800" b="1" dirty="0"/>
              <a:t>)expressed clearly; easy to understand</a:t>
            </a:r>
            <a:r>
              <a:rPr lang="en-US" sz="2800" dirty="0"/>
              <a:t>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3779" y="5802860"/>
            <a:ext cx="11225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Association/Leaf- when are you most lucid throughout the day?</a:t>
            </a:r>
          </a:p>
        </p:txBody>
      </p:sp>
      <p:pic>
        <p:nvPicPr>
          <p:cNvPr id="2" name="Picture 2" descr="Image result for wide aw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9" y="2010213"/>
            <a:ext cx="4776732" cy="238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215" y="2125483"/>
            <a:ext cx="2445735" cy="227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8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2560</TotalTime>
  <Words>466</Words>
  <Application>Microsoft Office PowerPoint</Application>
  <PresentationFormat>Widescreen</PresentationFormat>
  <Paragraphs>53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Century Gothic</vt:lpstr>
      <vt:lpstr>Vapor Trail</vt:lpstr>
      <vt:lpstr>4th Quarter Roots</vt:lpstr>
      <vt:lpstr>What is the purpose of Greek and latin?</vt:lpstr>
      <vt:lpstr>Grading Policy  </vt:lpstr>
      <vt:lpstr>Luc, Rupt, Trib, Thermo </vt:lpstr>
      <vt:lpstr>PowerPoint Presentation</vt:lpstr>
      <vt:lpstr>Using context clues and prior knowledge predict the meaning of the vocabulary word Translucant. </vt:lpstr>
      <vt:lpstr>PowerPoint Presentation</vt:lpstr>
      <vt:lpstr>Using context clues and prior knowledge predict the meaning of the vocabulary word Lucid. </vt:lpstr>
      <vt:lpstr>PowerPoint Presentation</vt:lpstr>
      <vt:lpstr>PowerPoint Presentation</vt:lpstr>
      <vt:lpstr>Using context clues and prior knowledge predict the meaning of the vocabulary word Corrupt. </vt:lpstr>
      <vt:lpstr>Corrupt- (adj.) having or showing a willingness to act dishonestly in return for money or personal gain.</vt:lpstr>
      <vt:lpstr>Using context clues and prior knowledge predict the meaning of the vocabulary word Abrupt. </vt:lpstr>
      <vt:lpstr>PowerPoint Presentation</vt:lpstr>
      <vt:lpstr>Trib-Pay</vt:lpstr>
      <vt:lpstr>Using context clues and prior knowledge predict the meaning of the vocabulary word Contribute. </vt:lpstr>
      <vt:lpstr>Contribute (verb)- help to a cause or group</vt:lpstr>
      <vt:lpstr>Using context clues and prior knowledge predict the meaning of the vocabulary word Attribute. </vt:lpstr>
      <vt:lpstr>Attribute (N)- a characteristic of someone</vt:lpstr>
      <vt:lpstr>Thermo-Heat</vt:lpstr>
      <vt:lpstr>Thermostat (N)-a device that automatically regulates temperature/heat</vt:lpstr>
      <vt:lpstr>Thermonuclear (adj)-elating to or using nuclear reactions that occur only at very high temperatures.</vt:lpstr>
      <vt:lpstr>Assignment 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Quarter Roots</dc:title>
  <dc:creator>IT</dc:creator>
  <cp:lastModifiedBy>Penn Grow</cp:lastModifiedBy>
  <cp:revision>38</cp:revision>
  <dcterms:created xsi:type="dcterms:W3CDTF">2018-02-06T15:33:49Z</dcterms:created>
  <dcterms:modified xsi:type="dcterms:W3CDTF">2019-04-29T19:19:55Z</dcterms:modified>
</cp:coreProperties>
</file>