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6" r:id="rId3"/>
    <p:sldId id="257" r:id="rId4"/>
    <p:sldId id="287" r:id="rId5"/>
    <p:sldId id="258" r:id="rId6"/>
    <p:sldId id="288" r:id="rId7"/>
    <p:sldId id="259" r:id="rId8"/>
    <p:sldId id="284" r:id="rId9"/>
    <p:sldId id="285" r:id="rId10"/>
    <p:sldId id="290" r:id="rId11"/>
    <p:sldId id="286" r:id="rId12"/>
    <p:sldId id="280" r:id="rId13"/>
    <p:sldId id="291" r:id="rId14"/>
    <p:sldId id="281" r:id="rId15"/>
    <p:sldId id="282" r:id="rId16"/>
    <p:sldId id="277" r:id="rId17"/>
    <p:sldId id="293" r:id="rId18"/>
    <p:sldId id="278" r:id="rId19"/>
    <p:sldId id="294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75418-91C5-434B-8C87-F7275EBD3A95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3E133-F83A-4E00-AFB5-E22C4F8D1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3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82D4CDC-D778-4DD7-976B-C7A9DBB2F61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Quarter 1-List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Greek and Latin Roots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Using Knowledge of the root and context clues what is the definition of minuscule.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r>
              <a:rPr lang="en-US" sz="4400" i="1" dirty="0"/>
              <a:t>The chance of winning the lottery is unfortunately </a:t>
            </a:r>
            <a:r>
              <a:rPr lang="en-US" sz="4400" i="1" u="sng" dirty="0"/>
              <a:t>minuscu</a:t>
            </a:r>
            <a:r>
              <a:rPr lang="en-US" sz="4400" i="1" u="sng" dirty="0">
                <a:solidFill>
                  <a:srgbClr val="00B0F0"/>
                </a:solidFill>
              </a:rPr>
              <a:t>le</a:t>
            </a:r>
            <a:r>
              <a:rPr lang="en-US" sz="4400" i="1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213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96" y="618380"/>
            <a:ext cx="7924800" cy="1143000"/>
          </a:xfrm>
        </p:spPr>
        <p:txBody>
          <a:bodyPr/>
          <a:lstStyle/>
          <a:p>
            <a:r>
              <a:rPr lang="en-US" dirty="0" smtClean="0"/>
              <a:t>Part of Speech: adjective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56770"/>
            <a:ext cx="723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Miniscu</a:t>
            </a:r>
            <a:r>
              <a:rPr lang="en-US" sz="3600" dirty="0">
                <a:solidFill>
                  <a:srgbClr val="00B0F0"/>
                </a:solidFill>
              </a:rPr>
              <a:t>le</a:t>
            </a:r>
            <a:r>
              <a:rPr lang="en-US" sz="3600" dirty="0"/>
              <a:t>-  extremely </a:t>
            </a:r>
            <a:r>
              <a:rPr lang="en-US" sz="3600" dirty="0">
                <a:solidFill>
                  <a:srgbClr val="00B0F0"/>
                </a:solidFill>
              </a:rPr>
              <a:t>tiny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073736"/>
            <a:ext cx="655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Association/Leaf: Insects</a:t>
            </a:r>
            <a:r>
              <a:rPr lang="en-US" sz="2700" b="1" dirty="0"/>
              <a:t>, atoms, </a:t>
            </a:r>
            <a:r>
              <a:rPr lang="en-US" sz="2700" b="1" dirty="0" smtClean="0"/>
              <a:t>cells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3407" b="23407"/>
          <a:stretch>
            <a:fillRect/>
          </a:stretch>
        </p:blipFill>
        <p:spPr>
          <a:xfrm>
            <a:off x="1066800" y="2362200"/>
            <a:ext cx="6921546" cy="35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76" y="228600"/>
            <a:ext cx="7886700" cy="994172"/>
          </a:xfrm>
        </p:spPr>
        <p:txBody>
          <a:bodyPr/>
          <a:lstStyle/>
          <a:p>
            <a:pPr algn="ctr"/>
            <a:r>
              <a:rPr lang="en-US" sz="4000" dirty="0" smtClean="0"/>
              <a:t>Scope-look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4305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0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Using Knowledge of the root and context clues what is the definition of Telescope.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53000"/>
          </a:xfrm>
        </p:spPr>
        <p:txBody>
          <a:bodyPr>
            <a:normAutofit/>
          </a:bodyPr>
          <a:lstStyle/>
          <a:p>
            <a:r>
              <a:rPr lang="en-US" sz="3600" dirty="0"/>
              <a:t>He certainly describes a method of constructing a </a:t>
            </a:r>
            <a:r>
              <a:rPr lang="en-US" sz="3600" b="1" u="sng" dirty="0"/>
              <a:t>tele</a:t>
            </a:r>
            <a:r>
              <a:rPr lang="en-US" sz="3600" b="1" u="sng" dirty="0">
                <a:solidFill>
                  <a:srgbClr val="00B0F0"/>
                </a:solidFill>
              </a:rPr>
              <a:t>scope</a:t>
            </a:r>
            <a:r>
              <a:rPr lang="en-US" sz="3600" dirty="0"/>
              <a:t>, but not so as to lead one to conclude that he was in possession of that instrument.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81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88" y="931666"/>
            <a:ext cx="8564880" cy="9941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tele</a:t>
            </a:r>
            <a:r>
              <a:rPr lang="en-US" b="1" dirty="0" smtClean="0">
                <a:solidFill>
                  <a:srgbClr val="00B0F0"/>
                </a:solidFill>
              </a:rPr>
              <a:t>scope-</a:t>
            </a:r>
            <a:r>
              <a:rPr lang="en-US" b="1" dirty="0" smtClean="0"/>
              <a:t> </a:t>
            </a:r>
            <a:r>
              <a:rPr lang="en-US" b="1" dirty="0"/>
              <a:t>instrument designed to make distant objects appear </a:t>
            </a:r>
            <a:r>
              <a:rPr lang="en-US" b="1" dirty="0" smtClean="0"/>
              <a:t>nearer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Part of Speech: noun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4988" y="5334000"/>
            <a:ext cx="856488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dirty="0"/>
              <a:t>Association Leaf- To see the Blood Moon, Astronomy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547100"/>
          </a:xfrm>
        </p:spPr>
        <p:txBody>
          <a:bodyPr>
            <a:normAutofit/>
          </a:bodyPr>
          <a:lstStyle/>
          <a:p>
            <a:r>
              <a:rPr lang="en-US" dirty="0" smtClean="0"/>
              <a:t>peri</a:t>
            </a:r>
            <a:r>
              <a:rPr lang="en-US" dirty="0" smtClean="0">
                <a:solidFill>
                  <a:srgbClr val="00B0F0"/>
                </a:solidFill>
              </a:rPr>
              <a:t>scope</a:t>
            </a:r>
            <a:r>
              <a:rPr lang="en-US" dirty="0" smtClean="0"/>
              <a:t>-</a:t>
            </a:r>
            <a:r>
              <a:rPr lang="en-US" sz="2100" dirty="0" smtClean="0"/>
              <a:t>a machine so can </a:t>
            </a:r>
            <a:r>
              <a:rPr lang="en-US" sz="2100" dirty="0"/>
              <a:t>see things that are otherwise out of sight</a:t>
            </a:r>
            <a:r>
              <a:rPr lang="en-US" sz="2100" dirty="0" smtClean="0"/>
              <a:t>.</a:t>
            </a:r>
            <a:br>
              <a:rPr lang="en-US" sz="2100" dirty="0" smtClean="0"/>
            </a:b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Part of Speech: noun</a:t>
            </a:r>
            <a:endParaRPr lang="en-US" sz="2025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519893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Association/Leaf-</a:t>
            </a:r>
            <a:r>
              <a:rPr lang="en-US" sz="3600" dirty="0"/>
              <a:t> </a:t>
            </a:r>
            <a:r>
              <a:rPr lang="en-US" sz="3600" dirty="0" smtClean="0"/>
              <a:t>Submarine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57412"/>
            <a:ext cx="54102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2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Meter-Measure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8488"/>
            <a:ext cx="290131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2650"/>
            <a:ext cx="3051167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2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Using Knowledge of the root and context clues what is the definition of thermometer.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530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There is no place in Russia, Archangel and Astrakhan included, where the </a:t>
            </a:r>
            <a:r>
              <a:rPr lang="en-US" sz="4000" b="1" u="sng" dirty="0"/>
              <a:t>thermo</a:t>
            </a:r>
            <a:r>
              <a:rPr lang="en-US" sz="4000" b="1" u="sng" dirty="0">
                <a:solidFill>
                  <a:srgbClr val="00B0F0"/>
                </a:solidFill>
              </a:rPr>
              <a:t>meter</a:t>
            </a:r>
            <a:r>
              <a:rPr lang="en-US" sz="4000" dirty="0"/>
              <a:t> does not rise in summer nearly to 86° </a:t>
            </a:r>
            <a:r>
              <a:rPr lang="en-US" sz="4000" dirty="0" smtClean="0"/>
              <a:t>Fahrenheit.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4000" i="1" dirty="0" smtClean="0">
                <a:solidFill>
                  <a:srgbClr val="92D050"/>
                </a:solidFill>
              </a:rPr>
              <a:t>Predictions-What words helped you come to that conclusion? Background Knowledge?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6087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Thermo</a:t>
            </a:r>
            <a:r>
              <a:rPr lang="en-US" dirty="0" smtClean="0">
                <a:solidFill>
                  <a:srgbClr val="00B0F0"/>
                </a:solidFill>
              </a:rPr>
              <a:t>meter</a:t>
            </a:r>
            <a:r>
              <a:rPr lang="en-US" dirty="0" smtClean="0"/>
              <a:t>-</a:t>
            </a:r>
            <a:r>
              <a:rPr lang="en-US" dirty="0"/>
              <a:t>an instrument for </a:t>
            </a:r>
            <a:r>
              <a:rPr lang="en-US" dirty="0">
                <a:solidFill>
                  <a:srgbClr val="00B0F0"/>
                </a:solidFill>
              </a:rPr>
              <a:t>measuring </a:t>
            </a:r>
            <a:r>
              <a:rPr lang="en-US" dirty="0"/>
              <a:t>and indicating </a:t>
            </a:r>
            <a:r>
              <a:rPr lang="en-US" dirty="0" smtClean="0">
                <a:solidFill>
                  <a:srgbClr val="FF0000"/>
                </a:solidFill>
              </a:rPr>
              <a:t>temperature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 of Speech: Noun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9778" y="512849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dirty="0"/>
              <a:t>Association –Weather</a:t>
            </a:r>
            <a:endParaRPr lang="en-US" sz="2025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860866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4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Using Knowledge of the root and context clues what is the definition of odometer.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53000"/>
          </a:xfrm>
        </p:spPr>
        <p:txBody>
          <a:bodyPr>
            <a:normAutofit/>
          </a:bodyPr>
          <a:lstStyle/>
          <a:p>
            <a:r>
              <a:rPr lang="en-US" sz="4400" dirty="0"/>
              <a:t>Dean looked at the </a:t>
            </a:r>
            <a:r>
              <a:rPr lang="en-US" sz="4400" b="1" dirty="0"/>
              <a:t>odo</a:t>
            </a:r>
            <a:r>
              <a:rPr lang="en-US" sz="4400" b="1" dirty="0">
                <a:solidFill>
                  <a:srgbClr val="00B0F0"/>
                </a:solidFill>
              </a:rPr>
              <a:t>meter</a:t>
            </a:r>
            <a:r>
              <a:rPr lang="en-US" sz="4400" dirty="0"/>
              <a:t> and then at the mileage log.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4000" i="1" dirty="0" smtClean="0">
                <a:solidFill>
                  <a:srgbClr val="92D050"/>
                </a:solidFill>
              </a:rPr>
              <a:t>Predictions-What words helped you come to that conclusion? Background Knowledge?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Greek and </a:t>
            </a:r>
            <a:r>
              <a:rPr lang="en-US" dirty="0" err="1" smtClean="0"/>
              <a:t>latin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Know one root, know many words</a:t>
            </a:r>
          </a:p>
          <a:p>
            <a:r>
              <a:rPr lang="en-US" sz="3600" dirty="0" smtClean="0"/>
              <a:t>Know one suffix, know part of speech </a:t>
            </a:r>
          </a:p>
          <a:p>
            <a:r>
              <a:rPr lang="en-US" sz="3600" dirty="0" smtClean="0"/>
              <a:t>Know one prefix, know definition </a:t>
            </a:r>
          </a:p>
          <a:p>
            <a:r>
              <a:rPr lang="en-US" sz="3600" dirty="0" smtClean="0"/>
              <a:t>Know roots, strengthen reading ability  </a:t>
            </a:r>
          </a:p>
          <a:p>
            <a:r>
              <a:rPr lang="en-US" sz="3600" dirty="0" smtClean="0"/>
              <a:t>Know vocabulary, strengthen writing ability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Odo</a:t>
            </a:r>
            <a:r>
              <a:rPr lang="en-US" dirty="0" smtClean="0">
                <a:solidFill>
                  <a:srgbClr val="00B0F0"/>
                </a:solidFill>
              </a:rPr>
              <a:t>meter</a:t>
            </a:r>
            <a:r>
              <a:rPr lang="en-US" dirty="0" smtClean="0"/>
              <a:t>-</a:t>
            </a:r>
            <a:r>
              <a:rPr lang="en-US" dirty="0"/>
              <a:t>an instrument for</a:t>
            </a:r>
            <a:r>
              <a:rPr lang="en-US" dirty="0">
                <a:solidFill>
                  <a:srgbClr val="00B0F0"/>
                </a:solidFill>
              </a:rPr>
              <a:t> measuring </a:t>
            </a:r>
            <a:r>
              <a:rPr lang="en-US" dirty="0"/>
              <a:t>the distance traveled by a vehicle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 of Speech: Noun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9338" y="48541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dirty="0"/>
              <a:t>Association –gas mileage </a:t>
            </a:r>
            <a:endParaRPr lang="en-US" sz="2025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476500"/>
            <a:ext cx="476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49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pPr algn="ctr"/>
            <a:r>
              <a:rPr lang="en-US" sz="6600" b="1" dirty="0" smtClean="0"/>
              <a:t>Vita- Life</a:t>
            </a:r>
            <a:endParaRPr lang="en-US" sz="6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90477" cy="49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5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924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Using Knowledge of the root and context clues what is the definition of Vitality.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743200"/>
            <a:ext cx="7924800" cy="1905000"/>
          </a:xfrm>
        </p:spPr>
        <p:txBody>
          <a:bodyPr>
            <a:normAutofit/>
          </a:bodyPr>
          <a:lstStyle/>
          <a:p>
            <a:r>
              <a:rPr lang="en-US" sz="4800" i="1" dirty="0"/>
              <a:t>Even at age ninety-three, my grandfather was full of </a:t>
            </a:r>
            <a:r>
              <a:rPr lang="en-US" sz="4800" b="1" i="1" u="sng" dirty="0"/>
              <a:t>vitality</a:t>
            </a:r>
            <a:r>
              <a:rPr lang="en-US" sz="48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8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05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Vita</a:t>
            </a:r>
            <a:r>
              <a:rPr lang="en-US" b="1" dirty="0" smtClean="0"/>
              <a:t>lity- state of being strong and active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+mn-lt"/>
              </a:rPr>
              <a:t>Parts of Speech: Noun</a:t>
            </a:r>
            <a:endParaRPr lang="en-US" b="1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6" y="1739324"/>
            <a:ext cx="7593634" cy="412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97572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Association/Leaf- 7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graders, my nephew Connor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20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924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Using Knowledge of the root and context clues what is the definition of Vital.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62200"/>
            <a:ext cx="7620000" cy="1905000"/>
          </a:xfrm>
        </p:spPr>
        <p:txBody>
          <a:bodyPr>
            <a:normAutofit/>
          </a:bodyPr>
          <a:lstStyle/>
          <a:p>
            <a:r>
              <a:rPr lang="en-US" sz="4800" i="1" dirty="0" smtClean="0"/>
              <a:t>The </a:t>
            </a:r>
            <a:r>
              <a:rPr lang="en-US" sz="4800" i="1" dirty="0"/>
              <a:t>heart and lungs are </a:t>
            </a:r>
            <a:r>
              <a:rPr lang="en-US" sz="4800" i="1" u="sng" dirty="0">
                <a:solidFill>
                  <a:srgbClr val="00B0F0"/>
                </a:solidFill>
              </a:rPr>
              <a:t>vital </a:t>
            </a:r>
            <a:r>
              <a:rPr lang="en-US" sz="4800" i="1" dirty="0"/>
              <a:t>organs</a:t>
            </a:r>
            <a:r>
              <a:rPr lang="en-US" sz="48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6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Vita</a:t>
            </a:r>
            <a:r>
              <a:rPr lang="en-US" b="1" dirty="0" smtClean="0"/>
              <a:t>l- absolutely necessary; important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Part of Speech: Adjective 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19250"/>
            <a:ext cx="5715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491609"/>
            <a:ext cx="7924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Association/Leaf- What are some examples of things that are vital for us to live?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78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21492" r="-21492"/>
          <a:stretch>
            <a:fillRect/>
          </a:stretch>
        </p:blipFill>
        <p:spPr>
          <a:xfrm>
            <a:off x="1602847" y="1689409"/>
            <a:ext cx="6018301" cy="3958277"/>
          </a:xfrm>
        </p:spPr>
      </p:pic>
      <p:sp>
        <p:nvSpPr>
          <p:cNvPr id="5" name="TextBox 4"/>
          <p:cNvSpPr txBox="1"/>
          <p:nvPr/>
        </p:nvSpPr>
        <p:spPr>
          <a:xfrm>
            <a:off x="381000" y="369983"/>
            <a:ext cx="3657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/>
              <a:t>Cle- Small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21492" r="-21492"/>
          <a:stretch>
            <a:fillRect/>
          </a:stretch>
        </p:blipFill>
        <p:spPr>
          <a:xfrm>
            <a:off x="599796" y="1295400"/>
            <a:ext cx="8024401" cy="52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22molecule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4" b="24244"/>
          <a:stretch>
            <a:fillRect/>
          </a:stretch>
        </p:blipFill>
        <p:spPr>
          <a:xfrm>
            <a:off x="1530080" y="1689771"/>
            <a:ext cx="5638800" cy="4284297"/>
          </a:xfrm>
        </p:spPr>
      </p:pic>
      <p:sp>
        <p:nvSpPr>
          <p:cNvPr id="6" name="TextBox 5"/>
          <p:cNvSpPr txBox="1"/>
          <p:nvPr/>
        </p:nvSpPr>
        <p:spPr>
          <a:xfrm>
            <a:off x="399268" y="145841"/>
            <a:ext cx="843993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Molecu</a:t>
            </a:r>
            <a:r>
              <a:rPr lang="en-US" sz="3200" b="1" dirty="0">
                <a:solidFill>
                  <a:srgbClr val="00B0F0"/>
                </a:solidFill>
              </a:rPr>
              <a:t>le</a:t>
            </a:r>
            <a:r>
              <a:rPr lang="en-US" sz="3200" b="1" dirty="0"/>
              <a:t>- </a:t>
            </a:r>
            <a:r>
              <a:rPr lang="en-US" sz="3200" b="1" dirty="0">
                <a:solidFill>
                  <a:srgbClr val="00B0F0"/>
                </a:solidFill>
              </a:rPr>
              <a:t>small</a:t>
            </a:r>
            <a:r>
              <a:rPr lang="en-US" sz="3200" b="1" dirty="0"/>
              <a:t>est particle in a chemical element 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Part or Speech: Noun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9269" y="6133138"/>
            <a:ext cx="2299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</a:rPr>
              <a:t>Chemistry </a:t>
            </a:r>
          </a:p>
        </p:txBody>
      </p:sp>
    </p:spTree>
    <p:extLst>
      <p:ext uri="{BB962C8B-B14F-4D97-AF65-F5344CB8AC3E}">
        <p14:creationId xmlns:p14="http://schemas.microsoft.com/office/powerpoint/2010/main" val="23266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717</TotalTime>
  <Words>321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Calibri</vt:lpstr>
      <vt:lpstr>Horizon</vt:lpstr>
      <vt:lpstr>Greek and Latin Roots </vt:lpstr>
      <vt:lpstr>What is the purpose of Greek and latin?</vt:lpstr>
      <vt:lpstr>Vita- Life</vt:lpstr>
      <vt:lpstr>Using Knowledge of the root and context clues what is the definition of Vitality.</vt:lpstr>
      <vt:lpstr>Vitality- state of being strong and active  Parts of Speech: Noun</vt:lpstr>
      <vt:lpstr>Using Knowledge of the root and context clues what is the definition of Vital.</vt:lpstr>
      <vt:lpstr>Vital- absolutely necessary; important  Part of Speech: Adjective </vt:lpstr>
      <vt:lpstr>PowerPoint Presentation</vt:lpstr>
      <vt:lpstr>PowerPoint Presentation</vt:lpstr>
      <vt:lpstr>Using Knowledge of the root and context clues what is the definition of minuscule.</vt:lpstr>
      <vt:lpstr>Part of Speech: adjective</vt:lpstr>
      <vt:lpstr>Scope-look</vt:lpstr>
      <vt:lpstr>Using Knowledge of the root and context clues what is the definition of Telescope.</vt:lpstr>
      <vt:lpstr>telescope- instrument designed to make distant objects appear nearer  Part of Speech: noun</vt:lpstr>
      <vt:lpstr>periscope-a machine so can see things that are otherwise out of sight.  Part of Speech: noun</vt:lpstr>
      <vt:lpstr>Meter-Measure</vt:lpstr>
      <vt:lpstr>Using Knowledge of the root and context clues what is the definition of thermometer.</vt:lpstr>
      <vt:lpstr>Thermometer-an instrument for measuring and indicating temperature  Part of Speech: Noun</vt:lpstr>
      <vt:lpstr>Using Knowledge of the root and context clues what is the definition of odometer.</vt:lpstr>
      <vt:lpstr>Odometer-an instrument for measuring the distance traveled by a vehicle.  Part of Speech: Noun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and Latin Roots</dc:title>
  <dc:creator>IT</dc:creator>
  <cp:lastModifiedBy>Penn Grow</cp:lastModifiedBy>
  <cp:revision>36</cp:revision>
  <dcterms:created xsi:type="dcterms:W3CDTF">2015-08-28T13:31:22Z</dcterms:created>
  <dcterms:modified xsi:type="dcterms:W3CDTF">2018-08-23T00:37:37Z</dcterms:modified>
</cp:coreProperties>
</file>